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768" r:id="rId1"/>
  </p:sldMasterIdLst>
  <p:notesMasterIdLst>
    <p:notesMasterId r:id="rId33"/>
  </p:notesMasterIdLst>
  <p:handoutMasterIdLst>
    <p:handoutMasterId r:id="rId34"/>
  </p:handoutMasterIdLst>
  <p:sldIdLst>
    <p:sldId id="256" r:id="rId2"/>
    <p:sldId id="331" r:id="rId3"/>
    <p:sldId id="332" r:id="rId4"/>
    <p:sldId id="333" r:id="rId5"/>
    <p:sldId id="334" r:id="rId6"/>
    <p:sldId id="335" r:id="rId7"/>
    <p:sldId id="344" r:id="rId8"/>
    <p:sldId id="303" r:id="rId9"/>
    <p:sldId id="304" r:id="rId10"/>
    <p:sldId id="313" r:id="rId11"/>
    <p:sldId id="314" r:id="rId12"/>
    <p:sldId id="315" r:id="rId13"/>
    <p:sldId id="305" r:id="rId14"/>
    <p:sldId id="345" r:id="rId15"/>
    <p:sldId id="306" r:id="rId16"/>
    <p:sldId id="340" r:id="rId17"/>
    <p:sldId id="341" r:id="rId18"/>
    <p:sldId id="338" r:id="rId19"/>
    <p:sldId id="307" r:id="rId20"/>
    <p:sldId id="308" r:id="rId21"/>
    <p:sldId id="319" r:id="rId22"/>
    <p:sldId id="320" r:id="rId23"/>
    <p:sldId id="321" r:id="rId24"/>
    <p:sldId id="339" r:id="rId25"/>
    <p:sldId id="325" r:id="rId26"/>
    <p:sldId id="324" r:id="rId27"/>
    <p:sldId id="323" r:id="rId28"/>
    <p:sldId id="326" r:id="rId29"/>
    <p:sldId id="327" r:id="rId30"/>
    <p:sldId id="329" r:id="rId31"/>
    <p:sldId id="346" r:id="rId32"/>
  </p:sldIdLst>
  <p:sldSz cx="9144000" cy="6858000" type="screen4x3"/>
  <p:notesSz cx="6858000" cy="9144000"/>
  <p:embeddedFontLst>
    <p:embeddedFont>
      <p:font typeface="SimSun" panose="02010600030101010101" pitchFamily="2" charset="-122"/>
      <p:regular r:id="rId35"/>
    </p:embeddedFont>
    <p:embeddedFont>
      <p:font typeface="Verdana" panose="020B0604030504040204" pitchFamily="34" charset="0"/>
      <p:regular r:id="rId36"/>
      <p:bold r:id="rId37"/>
      <p:italic r:id="rId38"/>
      <p:boldItalic r:id="rId39"/>
    </p:embeddedFont>
    <p:embeddedFont>
      <p:font typeface="Tahoma" panose="020B0604030504040204" pitchFamily="34" charset="0"/>
      <p:regular r:id="rId40"/>
      <p:bold r:id="rId41"/>
    </p:embeddedFont>
    <p:embeddedFont>
      <p:font typeface="Bahnschrift Light" panose="020B0502040204020203" pitchFamily="34" charset="0"/>
      <p:regular r:id="rId42"/>
    </p:embeddedFont>
    <p:embeddedFont>
      <p:font typeface="Wingdings 3" panose="05040102010807070707" pitchFamily="18" charset="2"/>
      <p:regular r:id="rId43"/>
    </p:embeddedFont>
    <p:embeddedFont>
      <p:font typeface="Arial Black" panose="020B0A04020102020204" pitchFamily="34" charset="0"/>
      <p:bold r:id="rId44"/>
    </p:embeddedFont>
    <p:embeddedFont>
      <p:font typeface="Consolas" panose="020B0609020204030204" pitchFamily="49" charset="0"/>
      <p:regular r:id="rId45"/>
      <p:bold r:id="rId46"/>
      <p:italic r:id="rId47"/>
      <p:boldItalic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AFF"/>
    <a:srgbClr val="F3F8FF"/>
    <a:srgbClr val="EFF5FF"/>
    <a:srgbClr val="E5EEFF"/>
    <a:srgbClr val="FFFFE7"/>
    <a:srgbClr val="FFFFCC"/>
    <a:srgbClr val="FF7D7D"/>
    <a:srgbClr val="FF5D5D"/>
    <a:srgbClr val="FF4343"/>
    <a:srgbClr val="C5FF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Средний стиль 3 - акцент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Средний стиль 4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94660"/>
  </p:normalViewPr>
  <p:slideViewPr>
    <p:cSldViewPr snapToObjects="1">
      <p:cViewPr varScale="1">
        <p:scale>
          <a:sx n="61" d="100"/>
          <a:sy n="61" d="100"/>
        </p:scale>
        <p:origin x="137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67C16-CB47-4497-B9C4-A71F7089195D}" type="datetimeFigureOut">
              <a:rPr lang="ru-RU" smtClean="0"/>
              <a:t>15.09.2020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D64AEC-524E-4F8C-9C5B-A74D1D796E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34016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0E40C5-4AA9-4B09-AE4C-47B338CBD727}" type="datetimeFigureOut">
              <a:rPr lang="ru-RU" smtClean="0"/>
              <a:t>15.09.2020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95068C-B243-4E07-B437-90CF03A1ED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21636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5068C-B243-4E07-B437-90CF03A1EDC6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898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5068C-B243-4E07-B437-90CF03A1EDC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5235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5068C-B243-4E07-B437-90CF03A1EDC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129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5068C-B243-4E07-B437-90CF03A1EDC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76962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5068C-B243-4E07-B437-90CF03A1EDC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256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5068C-B243-4E07-B437-90CF03A1EDC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67057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5068C-B243-4E07-B437-90CF03A1EDC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879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5068C-B243-4E07-B437-90CF03A1EDC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01093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5068C-B243-4E07-B437-90CF03A1EDC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75020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5068C-B243-4E07-B437-90CF03A1EDC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5704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5068C-B243-4E07-B437-90CF03A1EDC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1103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5068C-B243-4E07-B437-90CF03A1EDC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70516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5068C-B243-4E07-B437-90CF03A1EDC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71403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5068C-B243-4E07-B437-90CF03A1EDC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06723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5068C-B243-4E07-B437-90CF03A1EDC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89443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5068C-B243-4E07-B437-90CF03A1EDC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44241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5068C-B243-4E07-B437-90CF03A1EDC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1126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5068C-B243-4E07-B437-90CF03A1EDC6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94940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5068C-B243-4E07-B437-90CF03A1EDC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76616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5068C-B243-4E07-B437-90CF03A1EDC6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92075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5068C-B243-4E07-B437-90CF03A1EDC6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94976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5068C-B243-4E07-B437-90CF03A1EDC6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456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5068C-B243-4E07-B437-90CF03A1EDC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3247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5068C-B243-4E07-B437-90CF03A1EDC6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93943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5068C-B243-4E07-B437-90CF03A1EDC6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1044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5068C-B243-4E07-B437-90CF03A1EDC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2677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5068C-B243-4E07-B437-90CF03A1EDC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0160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5068C-B243-4E07-B437-90CF03A1EDC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547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5068C-B243-4E07-B437-90CF03A1EDC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5167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5068C-B243-4E07-B437-90CF03A1EDC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2946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5068C-B243-4E07-B437-90CF03A1EDC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1626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69690-8E19-4C24-911B-C3B7B2C5D707}" type="datetime1">
              <a:rPr lang="ru-RU" smtClean="0"/>
              <a:t>15.09.2020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31DF-B93B-433C-A96F-59ACD632D6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1772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CD106-F952-4F71-A09C-4E616A0C0E71}" type="datetime1">
              <a:rPr lang="ru-RU" smtClean="0"/>
              <a:t>15.09.2020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31DF-B93B-433C-A96F-59ACD632D6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8121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9DF45-2772-48C9-B734-F5CC5A59D585}" type="datetime1">
              <a:rPr lang="ru-RU" smtClean="0"/>
              <a:t>15.09.2020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31DF-B93B-433C-A96F-59ACD632D6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6430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889E1-5A39-487C-AF39-DC9394395A5C}" type="datetime1">
              <a:rPr lang="ru-RU" smtClean="0"/>
              <a:t>15.09.2020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31DF-B93B-433C-A96F-59ACD632D6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3823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6ADC3-8AB9-4EB3-9302-73926474CB58}" type="datetime1">
              <a:rPr lang="ru-RU" smtClean="0"/>
              <a:t>15.09.2020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31DF-B93B-433C-A96F-59ACD632D6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8688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6F671-0E34-4FF2-AC13-D1C87FAB3258}" type="datetime1">
              <a:rPr lang="ru-RU" smtClean="0"/>
              <a:t>15.09.2020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31DF-B93B-433C-A96F-59ACD632D6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6697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F3662-40BE-4F69-9949-B2D917CC6278}" type="datetime1">
              <a:rPr lang="ru-RU" smtClean="0"/>
              <a:t>15.09.2020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31DF-B93B-433C-A96F-59ACD632D6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1397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E6533-8BF3-42C9-AE45-67F4DAA7C0EA}" type="datetime1">
              <a:rPr lang="ru-RU" smtClean="0"/>
              <a:t>15.09.2020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31DF-B93B-433C-A96F-59ACD632D6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1595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769EB-32E9-4585-83BA-A87494AEDC7D}" type="datetime1">
              <a:rPr lang="ru-RU" smtClean="0"/>
              <a:t>15.09.2020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31DF-B93B-433C-A96F-59ACD632D6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5882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F8FAE-A4BB-4D23-813B-A5002FF11242}" type="datetime1">
              <a:rPr lang="ru-RU" smtClean="0"/>
              <a:t>15.09.2020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31DF-B93B-433C-A96F-59ACD632D6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2330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A9C18-34CB-4315-A733-6D3C4FD4372C}" type="datetime1">
              <a:rPr lang="ru-RU" smtClean="0"/>
              <a:t>15.09.2020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31DF-B93B-433C-A96F-59ACD632D6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4300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C6B9F-5BC9-480B-BAEC-B52E8A4C9CF1}" type="datetime1">
              <a:rPr lang="ru-RU" smtClean="0"/>
              <a:t>15.09.2020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1F31DF-B93B-433C-A96F-59ACD632D6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9736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4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5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7924" y="1916831"/>
            <a:ext cx="9151924" cy="331236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7924" y="1916831"/>
            <a:ext cx="8733600" cy="3168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880775" y="2305325"/>
            <a:ext cx="4667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solidFill>
                  <a:schemeClr val="bg1"/>
                </a:solidFill>
                <a:latin typeface="Bahnschrift Light" panose="020B0502040204020203" pitchFamily="34" charset="0"/>
              </a:rPr>
              <a:t>1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3294212" y="3955122"/>
            <a:ext cx="572412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Getting Started</a:t>
            </a:r>
            <a:endParaRPr lang="ru-RU" sz="3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0" y="4038453"/>
            <a:ext cx="3527884" cy="834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300" spc="15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Object-Oriented</a:t>
            </a:r>
          </a:p>
          <a:p>
            <a:pPr algn="ctr">
              <a:lnSpc>
                <a:spcPct val="110000"/>
              </a:lnSpc>
            </a:pPr>
            <a:r>
              <a:rPr lang="en-US" sz="2300" spc="15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Programming</a:t>
            </a:r>
            <a:endParaRPr lang="ru-RU" sz="2300" spc="1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AutoShape 4" descr="ÐÐ°ÑÑÐ¸Ð½ÐºÐ¸ Ð¿Ð¾ Ð·Ð°Ð¿ÑÐ¾ÑÑ e mail Ð»Ð¾Ð³Ð¾ÑÐ¸Ð¿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1961864" y="5359568"/>
            <a:ext cx="718264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ru-RU" sz="1400" spc="100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д.т.н.</a:t>
            </a:r>
            <a:r>
              <a:rPr lang="ru-RU" sz="1600" spc="100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Емельянов Виталий Александрович</a:t>
            </a:r>
          </a:p>
          <a:p>
            <a:pPr algn="r">
              <a:spcAft>
                <a:spcPts val="600"/>
              </a:spcAft>
            </a:pPr>
            <a:r>
              <a:rPr lang="en-US" sz="1300" spc="100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v.yemelyanov@gmail.com</a:t>
            </a:r>
            <a:endParaRPr lang="ru-RU" sz="1300" spc="100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2" descr="ÐÐ¾ÑÐ¾Ð¶ÐµÐµ Ð¸Ð·Ð¾Ð±ÑÐ°Ð¶ÐµÐ½Ð¸Ðµ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7" t="28706" r="63966" b="28958"/>
          <a:stretch/>
        </p:blipFill>
        <p:spPr bwMode="auto">
          <a:xfrm>
            <a:off x="6493692" y="5744046"/>
            <a:ext cx="240458" cy="1771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qrcoder.ru/code/?https%3A%2F%2Fvyemelyanov.wixsite.com%2Findex&amp;2&amp;0"/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794" y="5964509"/>
            <a:ext cx="704850" cy="70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78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30888" y="6484255"/>
            <a:ext cx="2133600" cy="365125"/>
          </a:xfrm>
        </p:spPr>
        <p:txBody>
          <a:bodyPr/>
          <a:lstStyle/>
          <a:p>
            <a:fld id="{751F31DF-B93B-433C-A96F-59ACD632D6DE}" type="slidenum">
              <a:rPr lang="ru-RU" smtClean="0"/>
              <a:t>10</a:t>
            </a:fld>
            <a:endParaRPr lang="ru-RU" dirty="0"/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882119"/>
              </p:ext>
            </p:extLst>
          </p:nvPr>
        </p:nvGraphicFramePr>
        <p:xfrm>
          <a:off x="0" y="1008000"/>
          <a:ext cx="9144510" cy="116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04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52048118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691184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800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r>
              <a:rPr lang="ru-RU" sz="3200" b="1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Создание объекта</a:t>
            </a:r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sz="3200" b="1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класса </a:t>
            </a:r>
            <a:br>
              <a:rPr lang="ru-RU" sz="3200" b="1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3200" b="1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(экземпляра класса)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34380" y="1333588"/>
            <a:ext cx="8075240" cy="28561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 3" panose="05040102010807070707" pitchFamily="18" charset="2"/>
              <a:buChar char="Æ"/>
            </a:pPr>
            <a:r>
              <a:rPr lang="ru-RU" altLang="ru-RU" sz="2400" b="1" dirty="0" smtClean="0">
                <a:solidFill>
                  <a:schemeClr val="accent1">
                    <a:lumMod val="75000"/>
                  </a:schemeClr>
                </a:solidFill>
              </a:rPr>
              <a:t>Объекты (экземпляры классов</a:t>
            </a:r>
            <a:r>
              <a:rPr lang="en-US" altLang="ru-RU" sz="2400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r>
              <a:rPr lang="ru-RU" altLang="ru-RU" sz="24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altLang="ru-RU" sz="2400" dirty="0" smtClean="0"/>
              <a:t>создаются с помощью оператора  </a:t>
            </a:r>
            <a:r>
              <a:rPr lang="en-US" alt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ru-RU" altLang="ru-RU" sz="2400" dirty="0" smtClean="0"/>
              <a:t>.</a:t>
            </a:r>
            <a:endParaRPr lang="ru-RU" altLang="ru-RU" sz="2400" dirty="0"/>
          </a:p>
          <a:p>
            <a:pPr marL="342900" indent="-342900" algn="just">
              <a:buClr>
                <a:schemeClr val="accent1">
                  <a:lumMod val="75000"/>
                </a:schemeClr>
              </a:buClr>
              <a:buSzPct val="85000"/>
              <a:buFont typeface="Wingdings 3" panose="05040102010807070707" pitchFamily="18" charset="2"/>
              <a:buChar char="Æ"/>
            </a:pPr>
            <a:endParaRPr lang="ru-RU" altLang="ru-RU" sz="1000" dirty="0" smtClean="0"/>
          </a:p>
          <a:p>
            <a:pPr marL="342900" indent="-342900" algn="just">
              <a:lnSpc>
                <a:spcPct val="70000"/>
              </a:lnSpc>
              <a:buClr>
                <a:schemeClr val="accent1">
                  <a:lumMod val="75000"/>
                </a:schemeClr>
              </a:buClr>
              <a:buSzPct val="85000"/>
              <a:buFont typeface="Wingdings 3" panose="05040102010807070707" pitchFamily="18" charset="2"/>
              <a:buChar char="Æ"/>
            </a:pPr>
            <a:r>
              <a:rPr lang="ru-RU" altLang="ru-RU" sz="2200" dirty="0" smtClean="0"/>
              <a:t>Для получения</a:t>
            </a:r>
            <a:r>
              <a:rPr lang="en-US" altLang="ru-RU" sz="2200" dirty="0" smtClean="0"/>
              <a:t> </a:t>
            </a:r>
            <a:r>
              <a:rPr lang="ru-RU" altLang="ru-RU" sz="2200" dirty="0" smtClean="0"/>
              <a:t>доступа к данным </a:t>
            </a:r>
            <a:r>
              <a:rPr lang="ru-RU" altLang="ru-RU" sz="2200" dirty="0"/>
              <a:t>объекта или </a:t>
            </a:r>
            <a:r>
              <a:rPr lang="ru-RU" altLang="ru-RU" sz="2200" dirty="0" smtClean="0"/>
              <a:t>для вызова </a:t>
            </a:r>
            <a:r>
              <a:rPr lang="ru-RU" altLang="ru-RU" sz="2200" dirty="0"/>
              <a:t>методов, </a:t>
            </a:r>
            <a:r>
              <a:rPr lang="ru-RU" altLang="ru-RU" sz="2200" dirty="0" smtClean="0"/>
              <a:t> используется  оператор  </a:t>
            </a:r>
            <a:r>
              <a:rPr lang="ru-RU" altLang="ru-RU" sz="2200" dirty="0"/>
              <a:t>точка </a:t>
            </a:r>
            <a:r>
              <a:rPr lang="ru-RU" altLang="ru-RU" sz="2200" dirty="0" smtClean="0"/>
              <a:t> </a:t>
            </a:r>
            <a:r>
              <a:rPr lang="ru-RU" altLang="ru-RU" sz="2400" dirty="0" smtClean="0"/>
              <a:t>«</a:t>
            </a:r>
            <a:r>
              <a:rPr lang="ru-RU" altLang="ru-RU" sz="3600" b="1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  <a:r>
              <a:rPr lang="ru-RU" altLang="ru-RU" sz="2400" dirty="0" smtClean="0"/>
              <a:t>»</a:t>
            </a:r>
            <a:endParaRPr lang="ru-RU" altLang="ru-RU" sz="2400" dirty="0"/>
          </a:p>
          <a:p>
            <a:pPr marL="342900" indent="-342900" algn="just">
              <a:buClr>
                <a:schemeClr val="accent1">
                  <a:lumMod val="75000"/>
                </a:schemeClr>
              </a:buClr>
              <a:buSzPct val="85000"/>
              <a:buFont typeface="Wingdings 3" panose="05040102010807070707" pitchFamily="18" charset="2"/>
              <a:buChar char="Æ"/>
            </a:pPr>
            <a:endParaRPr lang="ru-RU" altLang="ru-RU" sz="1000" dirty="0"/>
          </a:p>
          <a:p>
            <a:pPr marL="342900" indent="-342900" algn="just">
              <a:buClr>
                <a:schemeClr val="accent1">
                  <a:lumMod val="75000"/>
                </a:schemeClr>
              </a:buClr>
              <a:buSzPct val="85000"/>
              <a:buFont typeface="Wingdings 3" panose="05040102010807070707" pitchFamily="18" charset="2"/>
              <a:buChar char="Æ"/>
            </a:pPr>
            <a:r>
              <a:rPr lang="ru-RU" altLang="ru-RU" sz="2200" dirty="0" smtClean="0"/>
              <a:t>При </a:t>
            </a:r>
            <a:r>
              <a:rPr lang="ru-RU" altLang="ru-RU" sz="2200" dirty="0"/>
              <a:t>создании объекта, копия данных, описываемых классом записывается в память и присваивается переменной ссылочного </a:t>
            </a:r>
            <a:r>
              <a:rPr lang="ru-RU" altLang="ru-RU" sz="2200" dirty="0" smtClean="0"/>
              <a:t> типа</a:t>
            </a:r>
            <a:r>
              <a:rPr lang="ru-RU" altLang="ru-RU" sz="2200" dirty="0"/>
              <a:t>.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935596" y="4569035"/>
            <a:ext cx="7393056" cy="1812293"/>
          </a:xfrm>
          <a:prstGeom prst="rect">
            <a:avLst/>
          </a:prstGeom>
          <a:solidFill>
            <a:srgbClr val="F7FAFF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 smtClean="0">
                <a:solidFill>
                  <a:srgbClr val="2B91AF"/>
                </a:solidFill>
                <a:latin typeface="Consolas" panose="020B0609020204030204" pitchFamily="49" charset="0"/>
              </a:rPr>
              <a:t> </a:t>
            </a:r>
            <a:r>
              <a:rPr lang="ru-RU" dirty="0" err="1" smtClean="0">
                <a:solidFill>
                  <a:srgbClr val="2B91AF"/>
                </a:solidFill>
                <a:latin typeface="Consolas" panose="020B0609020204030204" pitchFamily="49" charset="0"/>
              </a:rPr>
              <a:t>имя_Класса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имя_ссылки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	   </a:t>
            </a:r>
            <a:r>
              <a:rPr lang="ru-RU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//объявление ссылки 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имя_ссылки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2B91AF"/>
                </a:solidFill>
                <a:latin typeface="Consolas" panose="020B0609020204030204" pitchFamily="49" charset="0"/>
              </a:rPr>
              <a:t>имя_Класса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//создание объекта класса</a:t>
            </a:r>
            <a:endParaRPr lang="en-US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Consolas" panose="020B0609020204030204" pitchFamily="49" charset="0"/>
              </a:rPr>
              <a:t>имя_ссылки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ru-RU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имяПоля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= 0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	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ru-RU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//обращение к полю</a:t>
            </a:r>
            <a:endParaRPr lang="ru-RU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имя_ссылки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ru-RU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имяМетода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   </a:t>
            </a:r>
            <a:r>
              <a:rPr lang="ru-RU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//вызов метода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9073" y="4318812"/>
            <a:ext cx="1112334" cy="25022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tIns="0" bIns="0" rtlCol="0">
            <a:no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</a:t>
            </a:r>
            <a:endParaRPr lang="ru-RU" sz="1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100586" y="6475635"/>
            <a:ext cx="4536504" cy="373745"/>
          </a:xfrm>
        </p:spPr>
        <p:txBody>
          <a:bodyPr/>
          <a:lstStyle/>
          <a:p>
            <a:r>
              <a:rPr lang="ru-RU" dirty="0" smtClean="0"/>
              <a:t>Емельянов В.А.</a:t>
            </a:r>
            <a:r>
              <a:rPr lang="en-US" dirty="0" smtClean="0"/>
              <a:t>: </a:t>
            </a:r>
            <a:r>
              <a:rPr lang="ru-RU" dirty="0" smtClean="0"/>
              <a:t>Объектно-ориентированное программирование</a:t>
            </a:r>
            <a:endParaRPr lang="ru-RU" dirty="0"/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231502" y="6510385"/>
            <a:ext cx="8661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724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40252" y="6484255"/>
            <a:ext cx="2133600" cy="365125"/>
          </a:xfrm>
        </p:spPr>
        <p:txBody>
          <a:bodyPr/>
          <a:lstStyle/>
          <a:p>
            <a:fld id="{751F31DF-B93B-433C-A96F-59ACD632D6DE}" type="slidenum">
              <a:rPr lang="ru-RU" smtClean="0"/>
              <a:t>11</a:t>
            </a:fld>
            <a:endParaRPr lang="ru-RU" dirty="0"/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234906"/>
              </p:ext>
            </p:extLst>
          </p:nvPr>
        </p:nvGraphicFramePr>
        <p:xfrm>
          <a:off x="45" y="1004250"/>
          <a:ext cx="9144510" cy="116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04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52048118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691184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800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r>
              <a:rPr lang="ru-RU" sz="3200" b="1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Создание объекта класса </a:t>
            </a:r>
            <a:br>
              <a:rPr lang="ru-RU" sz="3200" b="1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3200" b="1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(экземпляра класса)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86034" y="1663210"/>
            <a:ext cx="8707152" cy="4646110"/>
          </a:xfrm>
          <a:prstGeom prst="rect">
            <a:avLst/>
          </a:prstGeom>
          <a:solidFill>
            <a:srgbClr val="F7FAFF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179512" y="1418897"/>
            <a:ext cx="1189360" cy="2443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tIns="0" bIns="0" rtlCol="0">
            <a:no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</a:t>
            </a:r>
            <a:endParaRPr lang="ru-RU" sz="1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59131" y="1632214"/>
            <a:ext cx="8584869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number=0;</a:t>
            </a:r>
          </a:p>
          <a:p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2B91AF"/>
                </a:solidFill>
                <a:latin typeface="Consolas" panose="020B0609020204030204" pitchFamily="49" charset="0"/>
              </a:rPr>
              <a:t>   Product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orderedProduct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</a:rPr>
              <a:t>Product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ru-RU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*</a:t>
            </a:r>
            <a:r>
              <a:rPr lang="ru-RU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создание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объекта </a:t>
            </a:r>
            <a:r>
              <a:rPr lang="ru-RU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с именем</a:t>
            </a:r>
            <a:endParaRPr lang="en-US" sz="1600" dirty="0" smtClean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					 </a:t>
            </a:r>
            <a:r>
              <a:rPr lang="ru-RU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1600" dirty="0" err="1" smtClean="0">
                <a:solidFill>
                  <a:srgbClr val="008000"/>
                </a:solidFill>
                <a:latin typeface="Consolas" panose="020B0609020204030204" pitchFamily="49" charset="0"/>
              </a:rPr>
              <a:t>ord</a:t>
            </a:r>
            <a:r>
              <a:rPr lang="en-US" sz="1600" dirty="0" err="1" smtClean="0">
                <a:solidFill>
                  <a:srgbClr val="008000"/>
                </a:solidFill>
                <a:latin typeface="Consolas" panose="020B0609020204030204" pitchFamily="49" charset="0"/>
              </a:rPr>
              <a:t>ered</a:t>
            </a:r>
            <a:r>
              <a:rPr lang="ru-RU" sz="1600" dirty="0" err="1" smtClean="0">
                <a:solidFill>
                  <a:srgbClr val="008000"/>
                </a:solidFill>
                <a:latin typeface="Consolas" panose="020B0609020204030204" pitchFamily="49" charset="0"/>
              </a:rPr>
              <a:t>Product</a:t>
            </a:r>
            <a:r>
              <a:rPr lang="ru-RU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класса </a:t>
            </a:r>
            <a:r>
              <a:rPr lang="ru-RU" sz="1600" dirty="0" err="1" smtClean="0">
                <a:solidFill>
                  <a:srgbClr val="008000"/>
                </a:solidFill>
                <a:latin typeface="Consolas" panose="020B0609020204030204" pitchFamily="49" charset="0"/>
              </a:rPr>
              <a:t>Product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*/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orderedProduct.Price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= 10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 	</a:t>
            </a:r>
            <a:r>
              <a:rPr lang="ru-RU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*</a:t>
            </a:r>
            <a:r>
              <a:rPr lang="ru-RU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обращение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к полю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Price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endParaRPr lang="en-US" sz="1600" dirty="0" smtClean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				  </a:t>
            </a:r>
            <a:r>
              <a:rPr lang="ru-RU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и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задание цены за единицу </a:t>
            </a:r>
            <a:r>
              <a:rPr lang="ru-RU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товара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=10</a:t>
            </a:r>
            <a:r>
              <a:rPr lang="ru-RU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*/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ru-RU" sz="1600" dirty="0" err="1" smtClean="0">
                <a:solidFill>
                  <a:srgbClr val="2B91AF"/>
                </a:solidFill>
                <a:latin typeface="Consolas" panose="020B0609020204030204" pitchFamily="49" charset="0"/>
              </a:rPr>
              <a:t>Console</a:t>
            </a:r>
            <a:r>
              <a:rPr lang="ru-RU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.WriteLine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sz="1600" dirty="0">
                <a:solidFill>
                  <a:srgbClr val="A31515"/>
                </a:solidFill>
                <a:latin typeface="Consolas" panose="020B0609020204030204" pitchFamily="49" charset="0"/>
              </a:rPr>
              <a:t>"Введите количество товара в шт.: "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number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sz="1600" dirty="0" smtClean="0">
                <a:solidFill>
                  <a:srgbClr val="2B91AF"/>
                </a:solidFill>
                <a:latin typeface="Consolas" panose="020B0609020204030204" pitchFamily="49" charset="0"/>
              </a:rPr>
              <a:t>Convert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.ToInt32(</a:t>
            </a:r>
            <a:r>
              <a:rPr lang="en-US" sz="1600" dirty="0" err="1" smtClean="0">
                <a:solidFill>
                  <a:srgbClr val="2B91AF"/>
                </a:solidFill>
                <a:latin typeface="Consolas" panose="020B0609020204030204" pitchFamily="49" charset="0"/>
              </a:rPr>
              <a:t>Console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.ReadLine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orderedProduct.Calc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(number);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	</a:t>
            </a:r>
            <a:r>
              <a:rPr lang="ru-RU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*</a:t>
            </a:r>
            <a:r>
              <a:rPr lang="ru-RU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вызов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метода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Calc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() класса </a:t>
            </a:r>
            <a:r>
              <a:rPr lang="ru-RU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Product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и </a:t>
            </a:r>
            <a:endParaRPr lang="en-US" sz="1600" dirty="0" smtClean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			  </a:t>
            </a:r>
            <a:r>
              <a:rPr lang="ru-RU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передача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параметра 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number</a:t>
            </a:r>
            <a:r>
              <a:rPr lang="ru-RU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*/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2B91A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 smtClean="0">
                <a:solidFill>
                  <a:srgbClr val="2B91AF"/>
                </a:solidFill>
                <a:latin typeface="Consolas" panose="020B0609020204030204" pitchFamily="49" charset="0"/>
              </a:rPr>
              <a:t>Console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.WriteLine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1600" dirty="0">
                <a:solidFill>
                  <a:srgbClr val="A31515"/>
                </a:solidFill>
                <a:latin typeface="Consolas" panose="020B0609020204030204" pitchFamily="49" charset="0"/>
              </a:rPr>
              <a:t>Стоимость товара</a:t>
            </a:r>
            <a:r>
              <a:rPr lang="ru-RU" sz="16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="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ordered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Product.Amount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 smtClean="0">
                <a:solidFill>
                  <a:srgbClr val="2B91AF"/>
                </a:solidFill>
                <a:latin typeface="Consolas" panose="020B0609020204030204" pitchFamily="49" charset="0"/>
              </a:rPr>
              <a:t>Console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.ReadKey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400" dirty="0"/>
          </a:p>
        </p:txBody>
      </p:sp>
      <p:sp>
        <p:nvSpPr>
          <p:cNvPr id="9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100586" y="6475635"/>
            <a:ext cx="4536504" cy="373745"/>
          </a:xfrm>
        </p:spPr>
        <p:txBody>
          <a:bodyPr/>
          <a:lstStyle/>
          <a:p>
            <a:r>
              <a:rPr lang="ru-RU" dirty="0" smtClean="0"/>
              <a:t>Емельянов В.А.</a:t>
            </a:r>
            <a:r>
              <a:rPr lang="en-US" dirty="0" smtClean="0"/>
              <a:t>: </a:t>
            </a:r>
            <a:r>
              <a:rPr lang="ru-RU" dirty="0" smtClean="0"/>
              <a:t>Объектно-ориентированное программирование</a:t>
            </a:r>
            <a:endParaRPr lang="ru-RU" dirty="0"/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231502" y="6510385"/>
            <a:ext cx="8661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01653" y="1680613"/>
            <a:ext cx="285243" cy="4611950"/>
          </a:xfrm>
          <a:prstGeom prst="rect">
            <a:avLst/>
          </a:prstGeom>
          <a:solidFill>
            <a:srgbClr val="D9FFD9"/>
          </a:solidFill>
        </p:spPr>
        <p:txBody>
          <a:bodyPr wrap="square" lIns="0" tIns="0" rIns="18000" bIns="0" rtlCol="0">
            <a:noAutofit/>
          </a:bodyPr>
          <a:lstStyle/>
          <a:p>
            <a:pPr algn="r"/>
            <a:r>
              <a:rPr lang="ru-RU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7</a:t>
            </a:r>
            <a:endParaRPr lang="ru-RU" sz="1600" dirty="0" smtClean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18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19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20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21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22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23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24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25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26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27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28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29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30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31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32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33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34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35</a:t>
            </a:r>
            <a:endParaRPr lang="ru-RU" sz="1600" dirty="0" smtClean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56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30888" y="6484255"/>
            <a:ext cx="2133600" cy="365125"/>
          </a:xfrm>
        </p:spPr>
        <p:txBody>
          <a:bodyPr/>
          <a:lstStyle/>
          <a:p>
            <a:fld id="{751F31DF-B93B-433C-A96F-59ACD632D6DE}" type="slidenum">
              <a:rPr lang="ru-RU" smtClean="0"/>
              <a:t>12</a:t>
            </a:fld>
            <a:endParaRPr lang="ru-RU" dirty="0"/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560651"/>
              </p:ext>
            </p:extLst>
          </p:nvPr>
        </p:nvGraphicFramePr>
        <p:xfrm>
          <a:off x="-2545" y="1004571"/>
          <a:ext cx="9144510" cy="116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04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52048118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691184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Заголовок 1"/>
          <p:cNvSpPr txBox="1">
            <a:spLocks/>
          </p:cNvSpPr>
          <p:nvPr/>
        </p:nvSpPr>
        <p:spPr>
          <a:xfrm>
            <a:off x="0" y="0"/>
            <a:ext cx="9144000" cy="100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Конструктор</a:t>
            </a:r>
            <a:endParaRPr lang="ru-RU" sz="36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799692" y="2182339"/>
            <a:ext cx="5616624" cy="5985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 lIns="0" tIns="144000" rIns="0" bIns="144000">
            <a:spAutoFit/>
          </a:bodyPr>
          <a:lstStyle/>
          <a:p>
            <a:pPr algn="ctr"/>
            <a:r>
              <a:rPr lang="ru-RU" sz="2000" b="1" dirty="0" smtClean="0">
                <a:solidFill>
                  <a:srgbClr val="C00000"/>
                </a:solidFill>
                <a:latin typeface="Arial" panose="020B0604020202020204" pitchFamily="34" charset="0"/>
              </a:rPr>
              <a:t>Конструктор </a:t>
            </a:r>
            <a:r>
              <a:rPr lang="ru-RU" sz="20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– особый вид метода в </a:t>
            </a:r>
            <a:r>
              <a:rPr lang="ru-RU" sz="2000" b="1" dirty="0">
                <a:solidFill>
                  <a:srgbClr val="000000"/>
                </a:solidFill>
                <a:latin typeface="Arial" panose="020B0604020202020204" pitchFamily="34" charset="0"/>
              </a:rPr>
              <a:t>классе</a:t>
            </a:r>
          </a:p>
        </p:txBody>
      </p:sp>
      <p:sp>
        <p:nvSpPr>
          <p:cNvPr id="12" name="Стрелка углом вверх 11"/>
          <p:cNvSpPr/>
          <p:nvPr/>
        </p:nvSpPr>
        <p:spPr>
          <a:xfrm rot="10800000" flipH="1">
            <a:off x="7470820" y="2465245"/>
            <a:ext cx="684076" cy="870330"/>
          </a:xfrm>
          <a:prstGeom prst="bentUpArrow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71753" y="3524690"/>
            <a:ext cx="4284476" cy="14295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txBody>
          <a:bodyPr wrap="square" tIns="144000" bIns="144000">
            <a:spAutoFit/>
          </a:bodyPr>
          <a:lstStyle/>
          <a:p>
            <a:pPr algn="ctr"/>
            <a:r>
              <a:rPr lang="ru-RU" sz="2000" b="1" u="sng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По смыслу</a:t>
            </a:r>
            <a:r>
              <a:rPr lang="ru-RU" sz="20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:</a:t>
            </a:r>
          </a:p>
          <a:p>
            <a:pPr algn="ctr"/>
            <a:r>
              <a:rPr lang="ru-RU" b="1" dirty="0"/>
              <a:t>Вызывается автоматически при каждом</a:t>
            </a:r>
            <a:br>
              <a:rPr lang="ru-RU" b="1" dirty="0"/>
            </a:br>
            <a:r>
              <a:rPr lang="ru-RU" b="1" dirty="0"/>
              <a:t>создании объекта. Типовое применение:</a:t>
            </a:r>
            <a:br>
              <a:rPr lang="ru-RU" b="1" dirty="0"/>
            </a:br>
            <a:r>
              <a:rPr lang="ru-RU" b="1" dirty="0"/>
              <a:t>установка полей в заданное </a:t>
            </a:r>
            <a:r>
              <a:rPr lang="ru-RU" b="1" dirty="0" smtClean="0"/>
              <a:t>значение</a:t>
            </a:r>
            <a:endParaRPr lang="ru-RU" sz="2000" b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4788024" y="3505607"/>
            <a:ext cx="4284476" cy="1429586"/>
          </a:xfrm>
          <a:prstGeom prst="rect">
            <a:avLst/>
          </a:prstGeom>
          <a:solidFill>
            <a:srgbClr val="FFFFCC"/>
          </a:solidFill>
          <a:ln w="38100">
            <a:noFill/>
          </a:ln>
        </p:spPr>
        <p:txBody>
          <a:bodyPr wrap="square" lIns="36000" tIns="144000" rIns="0" bIns="144000">
            <a:spAutoFit/>
          </a:bodyPr>
          <a:lstStyle/>
          <a:p>
            <a:pPr algn="ctr"/>
            <a:r>
              <a:rPr lang="ru-RU" sz="2000" b="1" u="sng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По синтаксису</a:t>
            </a:r>
            <a:r>
              <a:rPr lang="ru-RU" sz="20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:</a:t>
            </a:r>
          </a:p>
          <a:p>
            <a:pPr>
              <a:buClr>
                <a:schemeClr val="accent1">
                  <a:lumMod val="75000"/>
                </a:schemeClr>
              </a:buClr>
              <a:buSzPct val="90000"/>
              <a:buFont typeface="Wingdings 3" panose="05040102010807070707" pitchFamily="18" charset="2"/>
              <a:buChar char="Æ"/>
            </a:pPr>
            <a:r>
              <a:rPr lang="ru-RU" b="1" dirty="0"/>
              <a:t>Имя должно совпадать с именем </a:t>
            </a:r>
            <a:r>
              <a:rPr lang="ru-RU" b="1" dirty="0" smtClean="0"/>
              <a:t>класса</a:t>
            </a:r>
          </a:p>
          <a:p>
            <a:pPr>
              <a:buClr>
                <a:schemeClr val="accent1">
                  <a:lumMod val="75000"/>
                </a:schemeClr>
              </a:buClr>
              <a:buSzPct val="90000"/>
              <a:buFont typeface="Wingdings 3" panose="05040102010807070707" pitchFamily="18" charset="2"/>
              <a:buChar char="Æ"/>
            </a:pPr>
            <a:r>
              <a:rPr lang="ru-RU" b="1" dirty="0" smtClean="0"/>
              <a:t>Не </a:t>
            </a:r>
            <a:r>
              <a:rPr lang="ru-RU" b="1" dirty="0"/>
              <a:t>имеет возвращаемого </a:t>
            </a:r>
            <a:r>
              <a:rPr lang="ru-RU" b="1" dirty="0" smtClean="0"/>
              <a:t>объекта</a:t>
            </a:r>
          </a:p>
          <a:p>
            <a:pPr>
              <a:buClr>
                <a:schemeClr val="accent1">
                  <a:lumMod val="75000"/>
                </a:schemeClr>
              </a:buClr>
              <a:buSzPct val="90000"/>
              <a:buFont typeface="Wingdings 3" panose="05040102010807070707" pitchFamily="18" charset="2"/>
              <a:buChar char="Æ"/>
            </a:pPr>
            <a:r>
              <a:rPr lang="ru-RU" b="1" dirty="0" smtClean="0"/>
              <a:t>Должен </a:t>
            </a:r>
            <a:r>
              <a:rPr lang="ru-RU" b="1" dirty="0"/>
              <a:t>иметь модификатор </a:t>
            </a:r>
            <a:r>
              <a:rPr lang="ru-RU" b="1" dirty="0" err="1" smtClean="0"/>
              <a:t>public</a:t>
            </a:r>
            <a:r>
              <a:rPr lang="ru-RU" dirty="0" smtClean="0"/>
              <a:t> </a:t>
            </a:r>
            <a:endParaRPr lang="ru-RU" sz="2000" b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7" name="Стрелка углом вверх 16"/>
          <p:cNvSpPr/>
          <p:nvPr/>
        </p:nvSpPr>
        <p:spPr>
          <a:xfrm rot="10800000">
            <a:off x="1059723" y="2465245"/>
            <a:ext cx="684076" cy="870330"/>
          </a:xfrm>
          <a:prstGeom prst="bentUpArrow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100586" y="6475635"/>
            <a:ext cx="4536504" cy="373745"/>
          </a:xfrm>
        </p:spPr>
        <p:txBody>
          <a:bodyPr/>
          <a:lstStyle/>
          <a:p>
            <a:r>
              <a:rPr lang="ru-RU" dirty="0" smtClean="0"/>
              <a:t>Емельянов В.А.</a:t>
            </a:r>
            <a:r>
              <a:rPr lang="en-US" dirty="0" smtClean="0"/>
              <a:t>: </a:t>
            </a:r>
            <a:r>
              <a:rPr lang="ru-RU" dirty="0" smtClean="0"/>
              <a:t>Объектно-ориентированное программирование</a:t>
            </a:r>
            <a:endParaRPr lang="ru-RU" dirty="0"/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>
            <a:off x="231502" y="6510385"/>
            <a:ext cx="8661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00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30888" y="6484255"/>
            <a:ext cx="2133600" cy="365125"/>
          </a:xfrm>
        </p:spPr>
        <p:txBody>
          <a:bodyPr/>
          <a:lstStyle/>
          <a:p>
            <a:fld id="{751F31DF-B93B-433C-A96F-59ACD632D6DE}" type="slidenum">
              <a:rPr lang="ru-RU" smtClean="0"/>
              <a:t>13</a:t>
            </a:fld>
            <a:endParaRPr lang="ru-RU" dirty="0"/>
          </a:p>
        </p:txBody>
      </p:sp>
      <p:graphicFrame>
        <p:nvGraphicFramePr>
          <p:cNvPr id="15" name="Таблица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589545"/>
              </p:ext>
            </p:extLst>
          </p:nvPr>
        </p:nvGraphicFramePr>
        <p:xfrm>
          <a:off x="0" y="1008000"/>
          <a:ext cx="9144510" cy="116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04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52048118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691184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Заголовок 1"/>
          <p:cNvSpPr txBox="1">
            <a:spLocks/>
          </p:cNvSpPr>
          <p:nvPr/>
        </p:nvSpPr>
        <p:spPr>
          <a:xfrm>
            <a:off x="0" y="0"/>
            <a:ext cx="9144000" cy="100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Конструктор</a:t>
            </a:r>
            <a:endParaRPr lang="ru-RU" sz="36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24672" y="1280188"/>
            <a:ext cx="8494656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  <a:buClr>
                <a:schemeClr val="accent1">
                  <a:lumMod val="75000"/>
                </a:schemeClr>
              </a:buClr>
              <a:buSzPct val="90000"/>
            </a:pPr>
            <a:r>
              <a:rPr lang="ru-RU" sz="2400" b="1" u="sng" dirty="0" smtClean="0">
                <a:solidFill>
                  <a:schemeClr val="accent1">
                    <a:lumMod val="75000"/>
                  </a:schemeClr>
                </a:solidFill>
              </a:rPr>
              <a:t>Особенности конструктора</a:t>
            </a:r>
            <a:r>
              <a:rPr lang="ru-RU" sz="2400" b="1" dirty="0" smtClean="0">
                <a:solidFill>
                  <a:schemeClr val="accent1">
                    <a:lumMod val="75000"/>
                  </a:schemeClr>
                </a:solidFill>
              </a:rPr>
              <a:t>:</a:t>
            </a:r>
            <a:endParaRPr lang="en-US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712788" indent="-3429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90000"/>
              <a:buFont typeface="Wingdings 3" panose="05040102010807070707" pitchFamily="18" charset="2"/>
              <a:buChar char="Æ"/>
            </a:pPr>
            <a:r>
              <a:rPr lang="ru-RU" sz="2000" dirty="0" smtClean="0">
                <a:solidFill>
                  <a:srgbClr val="000000"/>
                </a:solidFill>
              </a:rPr>
              <a:t>Каждый </a:t>
            </a:r>
            <a:r>
              <a:rPr lang="ru-RU" sz="2000" dirty="0">
                <a:solidFill>
                  <a:srgbClr val="000000"/>
                </a:solidFill>
              </a:rPr>
              <a:t>класс имеет конструктор, принятый по </a:t>
            </a:r>
            <a:r>
              <a:rPr lang="ru-RU" sz="2000" dirty="0" smtClean="0">
                <a:solidFill>
                  <a:srgbClr val="000000"/>
                </a:solidFill>
              </a:rPr>
              <a:t>умолчанию</a:t>
            </a:r>
          </a:p>
          <a:p>
            <a:pPr marL="712788" indent="-3429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90000"/>
              <a:buFont typeface="Wingdings 3" panose="05040102010807070707" pitchFamily="18" charset="2"/>
              <a:buChar char="Æ"/>
            </a:pPr>
            <a:r>
              <a:rPr lang="ru-RU" sz="2000" dirty="0" smtClean="0">
                <a:solidFill>
                  <a:srgbClr val="000000"/>
                </a:solidFill>
              </a:rPr>
              <a:t>Конструктор по умолчанию </a:t>
            </a:r>
            <a:r>
              <a:rPr lang="ru-RU" sz="2000" dirty="0">
                <a:solidFill>
                  <a:srgbClr val="000000"/>
                </a:solidFill>
              </a:rPr>
              <a:t>не имеет параметров и устанавливает все поля в значение </a:t>
            </a:r>
            <a:r>
              <a:rPr lang="ru-RU" sz="2000" dirty="0" smtClean="0">
                <a:solidFill>
                  <a:srgbClr val="000000"/>
                </a:solidFill>
              </a:rPr>
              <a:t>по умолчанию </a:t>
            </a:r>
            <a:r>
              <a:rPr lang="ru-RU" sz="2000" dirty="0">
                <a:solidFill>
                  <a:srgbClr val="000000"/>
                </a:solidFill>
              </a:rPr>
              <a:t>в зависимости от их </a:t>
            </a:r>
            <a:r>
              <a:rPr lang="ru-RU" sz="2000" dirty="0" smtClean="0">
                <a:solidFill>
                  <a:srgbClr val="000000"/>
                </a:solidFill>
              </a:rPr>
              <a:t>типа</a:t>
            </a:r>
            <a:endParaRPr lang="en-US" sz="2000" dirty="0" smtClean="0">
              <a:solidFill>
                <a:srgbClr val="000000"/>
              </a:solidFill>
            </a:endParaRPr>
          </a:p>
          <a:p>
            <a:pPr marL="712788" indent="-3429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90000"/>
              <a:buFont typeface="Wingdings 3" panose="05040102010807070707" pitchFamily="18" charset="2"/>
              <a:buChar char="Æ"/>
            </a:pPr>
            <a:r>
              <a:rPr lang="ru-RU" sz="2000" dirty="0">
                <a:solidFill>
                  <a:srgbClr val="000000"/>
                </a:solidFill>
              </a:rPr>
              <a:t>Программист может определить собственный конструктор. В этом случае конструктор по умолчанию удаляется</a:t>
            </a:r>
            <a:r>
              <a:rPr lang="ru-RU" sz="2000" dirty="0" smtClean="0">
                <a:solidFill>
                  <a:srgbClr val="000000"/>
                </a:solidFill>
              </a:rPr>
              <a:t>.</a:t>
            </a:r>
            <a:endParaRPr lang="en-US" sz="2000" dirty="0" smtClean="0">
              <a:solidFill>
                <a:srgbClr val="000000"/>
              </a:solidFill>
            </a:endParaRPr>
          </a:p>
          <a:p>
            <a:pPr marL="712788" indent="-3429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90000"/>
              <a:buFont typeface="Wingdings 3" panose="05040102010807070707" pitchFamily="18" charset="2"/>
              <a:buChar char="Æ"/>
            </a:pPr>
            <a:r>
              <a:rPr lang="ru-RU" sz="2000" dirty="0" smtClean="0">
                <a:solidFill>
                  <a:srgbClr val="000000"/>
                </a:solidFill>
              </a:rPr>
              <a:t>Конструктор </a:t>
            </a:r>
            <a:r>
              <a:rPr lang="ru-RU" sz="2000" dirty="0">
                <a:solidFill>
                  <a:srgbClr val="000000"/>
                </a:solidFill>
              </a:rPr>
              <a:t>может иметь параметры. </a:t>
            </a:r>
          </a:p>
          <a:p>
            <a:pPr marL="342900" indent="-342900" algn="just">
              <a:buClr>
                <a:schemeClr val="accent1">
                  <a:lumMod val="75000"/>
                </a:schemeClr>
              </a:buClr>
              <a:buSzPct val="90000"/>
              <a:buFont typeface="Wingdings 3" panose="05040102010807070707" pitchFamily="18" charset="2"/>
              <a:buChar char="Æ"/>
            </a:pPr>
            <a:endParaRPr lang="ru-RU" sz="2000" dirty="0" smtClean="0">
              <a:solidFill>
                <a:srgbClr val="000000"/>
              </a:solidFill>
            </a:endParaRPr>
          </a:p>
          <a:p>
            <a:pPr algn="just">
              <a:buClr>
                <a:schemeClr val="accent1">
                  <a:lumMod val="75000"/>
                </a:schemeClr>
              </a:buClr>
              <a:buSzPct val="90000"/>
            </a:pPr>
            <a:r>
              <a:rPr lang="ru-RU" sz="2400" dirty="0" smtClean="0"/>
              <a:t> </a:t>
            </a:r>
            <a:r>
              <a:rPr lang="ru-RU" sz="2400" dirty="0"/>
              <a:t/>
            </a:r>
            <a:br>
              <a:rPr lang="ru-RU" sz="2400" dirty="0"/>
            </a:br>
            <a:endParaRPr lang="ru-RU" sz="2400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1281206" y="4672760"/>
            <a:ext cx="6300700" cy="1679982"/>
          </a:xfrm>
          <a:prstGeom prst="rect">
            <a:avLst/>
          </a:prstGeom>
          <a:solidFill>
            <a:srgbClr val="F7FAFF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2067026" y="4928971"/>
            <a:ext cx="52200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Product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orderedProduct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Product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ru-RU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dirty="0" smtClean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ru-RU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</a:rPr>
              <a:t>Price= 0  Amount= 0  </a:t>
            </a:r>
            <a:r>
              <a:rPr lang="en-US" dirty="0" err="1" smtClean="0">
                <a:solidFill>
                  <a:srgbClr val="008000"/>
                </a:solidFill>
                <a:latin typeface="Consolas" panose="020B0609020204030204" pitchFamily="49" charset="0"/>
              </a:rPr>
              <a:t>prID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</a:rPr>
              <a:t>= 0  </a:t>
            </a:r>
            <a:endParaRPr lang="ru-RU" dirty="0" smtClean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//Description = </a:t>
            </a:r>
            <a:r>
              <a:rPr lang="ru-RU" dirty="0" smtClean="0">
                <a:solidFill>
                  <a:srgbClr val="008000"/>
                </a:solidFill>
                <a:latin typeface="Consolas" panose="020B0609020204030204" pitchFamily="49" charset="0"/>
              </a:rPr>
              <a:t>пустая строка</a:t>
            </a:r>
            <a:endParaRPr lang="ru-RU" dirty="0"/>
          </a:p>
        </p:txBody>
      </p:sp>
      <p:sp>
        <p:nvSpPr>
          <p:cNvPr id="25" name="TextBox 24"/>
          <p:cNvSpPr txBox="1"/>
          <p:nvPr/>
        </p:nvSpPr>
        <p:spPr>
          <a:xfrm>
            <a:off x="1274683" y="4442104"/>
            <a:ext cx="976908" cy="2306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tIns="0" bIns="0" rtlCol="0">
            <a:no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</a:t>
            </a:r>
            <a:endParaRPr lang="ru-RU" sz="1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27" name="Прямая со стрелкой 26"/>
          <p:cNvCxnSpPr/>
          <p:nvPr/>
        </p:nvCxnSpPr>
        <p:spPr>
          <a:xfrm>
            <a:off x="6217941" y="4442104"/>
            <a:ext cx="0" cy="529720"/>
          </a:xfrm>
          <a:prstGeom prst="straightConnector1">
            <a:avLst/>
          </a:prstGeom>
          <a:ln>
            <a:tailEnd type="arrow" w="lg" len="lg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/>
          <p:nvPr/>
        </p:nvCxnSpPr>
        <p:spPr>
          <a:xfrm>
            <a:off x="2678839" y="4442104"/>
            <a:ext cx="8734" cy="529720"/>
          </a:xfrm>
          <a:prstGeom prst="straightConnector1">
            <a:avLst/>
          </a:prstGeom>
          <a:ln>
            <a:tailEnd type="arrow" w="lg" len="lg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/>
          <p:nvPr/>
        </p:nvCxnSpPr>
        <p:spPr>
          <a:xfrm>
            <a:off x="4082995" y="4442104"/>
            <a:ext cx="0" cy="529720"/>
          </a:xfrm>
          <a:prstGeom prst="straightConnector1">
            <a:avLst/>
          </a:prstGeom>
          <a:ln>
            <a:tailEnd type="arrow" w="lg" len="lg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6" name="Прямоугольник 35"/>
          <p:cNvSpPr/>
          <p:nvPr/>
        </p:nvSpPr>
        <p:spPr>
          <a:xfrm>
            <a:off x="2534823" y="4105994"/>
            <a:ext cx="62868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 Имя класса     Имя объекта	                Вызов  конструктора</a:t>
            </a:r>
            <a:endParaRPr lang="ru-RU" b="1" dirty="0"/>
          </a:p>
        </p:txBody>
      </p:sp>
      <p:cxnSp>
        <p:nvCxnSpPr>
          <p:cNvPr id="40" name="Прямая со стрелкой 39"/>
          <p:cNvCxnSpPr/>
          <p:nvPr/>
        </p:nvCxnSpPr>
        <p:spPr>
          <a:xfrm>
            <a:off x="6217941" y="4454031"/>
            <a:ext cx="2113526" cy="0"/>
          </a:xfrm>
          <a:prstGeom prst="straightConnector1">
            <a:avLst/>
          </a:prstGeom>
          <a:ln>
            <a:tailEnd type="none" w="lg" len="lg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/>
          <p:nvPr/>
        </p:nvCxnSpPr>
        <p:spPr>
          <a:xfrm>
            <a:off x="4082995" y="4454031"/>
            <a:ext cx="1296144" cy="0"/>
          </a:xfrm>
          <a:prstGeom prst="straightConnector1">
            <a:avLst/>
          </a:prstGeom>
          <a:ln>
            <a:tailEnd type="none" w="lg" len="lg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>
            <a:off x="2667695" y="4454031"/>
            <a:ext cx="1071386" cy="0"/>
          </a:xfrm>
          <a:prstGeom prst="straightConnector1">
            <a:avLst/>
          </a:prstGeom>
          <a:ln>
            <a:tailEnd type="none" w="lg" len="lg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100586" y="6475635"/>
            <a:ext cx="4536504" cy="373745"/>
          </a:xfrm>
        </p:spPr>
        <p:txBody>
          <a:bodyPr/>
          <a:lstStyle/>
          <a:p>
            <a:r>
              <a:rPr lang="ru-RU" dirty="0" smtClean="0"/>
              <a:t>Емельянов В.А.</a:t>
            </a:r>
            <a:r>
              <a:rPr lang="en-US" dirty="0" smtClean="0"/>
              <a:t>: </a:t>
            </a:r>
            <a:r>
              <a:rPr lang="ru-RU" dirty="0" smtClean="0"/>
              <a:t>Объектно-ориентированное программирование</a:t>
            </a:r>
            <a:endParaRPr lang="ru-RU" dirty="0"/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231502" y="6510385"/>
            <a:ext cx="8661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93940" y="4686049"/>
            <a:ext cx="385040" cy="1651251"/>
          </a:xfrm>
          <a:prstGeom prst="rect">
            <a:avLst/>
          </a:prstGeom>
          <a:solidFill>
            <a:srgbClr val="D9FFD9"/>
          </a:solidFill>
        </p:spPr>
        <p:txBody>
          <a:bodyPr wrap="square" lIns="0" tIns="0" rIns="18000" bIns="0" rtlCol="0">
            <a:noAutofit/>
          </a:bodyPr>
          <a:lstStyle/>
          <a:p>
            <a:pPr algn="r"/>
            <a:r>
              <a:rPr lang="ru-RU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ru-RU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ru-RU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ru-RU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ru-RU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ru-RU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3002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30888" y="6484255"/>
            <a:ext cx="2133600" cy="365125"/>
          </a:xfrm>
        </p:spPr>
        <p:txBody>
          <a:bodyPr/>
          <a:lstStyle/>
          <a:p>
            <a:fld id="{751F31DF-B93B-433C-A96F-59ACD632D6DE}" type="slidenum">
              <a:rPr lang="ru-RU" smtClean="0"/>
              <a:t>14</a:t>
            </a:fld>
            <a:endParaRPr lang="ru-RU" dirty="0"/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843056"/>
              </p:ext>
            </p:extLst>
          </p:nvPr>
        </p:nvGraphicFramePr>
        <p:xfrm>
          <a:off x="-508" y="1013032"/>
          <a:ext cx="9144510" cy="116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04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52048118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691184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Заголовок 1"/>
          <p:cNvSpPr txBox="1">
            <a:spLocks/>
          </p:cNvSpPr>
          <p:nvPr/>
        </p:nvSpPr>
        <p:spPr>
          <a:xfrm>
            <a:off x="0" y="0"/>
            <a:ext cx="9144000" cy="100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Конструктор</a:t>
            </a:r>
            <a:endParaRPr lang="ru-RU" sz="36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99167" y="1398788"/>
            <a:ext cx="76219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chemeClr val="accent1">
                  <a:lumMod val="75000"/>
                </a:schemeClr>
              </a:buClr>
              <a:buSzPct val="90000"/>
            </a:pPr>
            <a:r>
              <a:rPr lang="ru-RU" sz="2000" dirty="0" smtClean="0"/>
              <a:t> </a:t>
            </a:r>
            <a:r>
              <a:rPr lang="ru-RU" sz="2000" dirty="0"/>
              <a:t/>
            </a:r>
            <a:br>
              <a:rPr lang="ru-RU" sz="2000" dirty="0"/>
            </a:br>
            <a:endParaRPr lang="ru-RU" sz="20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935596" y="1499541"/>
            <a:ext cx="7236804" cy="4809780"/>
          </a:xfrm>
          <a:prstGeom prst="rect">
            <a:avLst/>
          </a:prstGeom>
          <a:solidFill>
            <a:srgbClr val="F7FAFF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1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5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2B91AF"/>
                </a:solidFill>
                <a:latin typeface="Consolas" panose="020B0609020204030204" pitchFamily="49" charset="0"/>
              </a:rPr>
              <a:t>Product</a:t>
            </a:r>
            <a:endParaRPr lang="en-US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   {</a:t>
            </a:r>
          </a:p>
          <a:p>
            <a:r>
              <a:rPr lang="ru-RU" sz="1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5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Price;</a:t>
            </a:r>
          </a:p>
          <a:p>
            <a:r>
              <a:rPr lang="en-US" sz="1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Amount;</a:t>
            </a:r>
          </a:p>
          <a:p>
            <a:r>
              <a:rPr lang="en-US" sz="15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private</a:t>
            </a:r>
            <a:r>
              <a:rPr lang="en-US" sz="1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pID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85725"/>
            <a:r>
              <a:rPr lang="ru-RU" sz="15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      </a:t>
            </a:r>
          </a:p>
          <a:p>
            <a:pPr marL="85725"/>
            <a:r>
              <a:rPr lang="ru-RU" sz="15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15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     </a:t>
            </a:r>
            <a:r>
              <a:rPr lang="en-US" sz="15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ru-RU" sz="15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Конструктор   </a:t>
            </a:r>
            <a:r>
              <a:rPr lang="ru-RU" sz="1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endParaRPr lang="en-US" sz="15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85725"/>
            <a:r>
              <a:rPr lang="ru-RU" sz="15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</a:t>
            </a:r>
            <a:r>
              <a:rPr lang="en-US" sz="15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Product(</a:t>
            </a:r>
            <a:r>
              <a:rPr lang="en-US" sz="15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ID)</a:t>
            </a:r>
          </a:p>
          <a:p>
            <a:pPr marL="85725"/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ru-RU" sz="1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  <a:endParaRPr lang="ru-RU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85725"/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pID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= ID</a:t>
            </a:r>
            <a:r>
              <a:rPr lang="en-US" sz="1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5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pID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== 1111)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US" sz="1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Price 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= 10;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en-US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Price = 20;</a:t>
            </a:r>
            <a:endParaRPr lang="en-US" sz="15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85725"/>
            <a:r>
              <a:rPr lang="ru-RU" sz="1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}</a:t>
            </a:r>
            <a:endParaRPr lang="ru-RU" sz="1500" dirty="0"/>
          </a:p>
          <a:p>
            <a:endParaRPr lang="ru-RU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5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Calc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count)</a:t>
            </a:r>
          </a:p>
          <a:p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Amount = Price * count;</a:t>
            </a:r>
          </a:p>
          <a:p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ru-RU" sz="1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   }</a:t>
            </a:r>
            <a:endParaRPr lang="ru-RU" sz="1500" dirty="0"/>
          </a:p>
        </p:txBody>
      </p:sp>
      <p:sp>
        <p:nvSpPr>
          <p:cNvPr id="13" name="TextBox 12"/>
          <p:cNvSpPr txBox="1"/>
          <p:nvPr/>
        </p:nvSpPr>
        <p:spPr>
          <a:xfrm>
            <a:off x="929074" y="1250731"/>
            <a:ext cx="976908" cy="24880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tIns="0" bIns="0" rtlCol="0">
            <a:no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</a:t>
            </a:r>
            <a:endParaRPr lang="ru-RU" sz="1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1619672" y="2850074"/>
            <a:ext cx="3006866" cy="2199106"/>
          </a:xfrm>
          <a:prstGeom prst="roundRect">
            <a:avLst>
              <a:gd name="adj" fmla="val 18331"/>
            </a:avLst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 flipV="1">
            <a:off x="4628440" y="2818954"/>
            <a:ext cx="1073598" cy="46805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4744147" y="2186812"/>
            <a:ext cx="3104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solidFill>
                  <a:srgbClr val="000000"/>
                </a:solidFill>
              </a:rPr>
              <a:t>Конструктор с параметром, созданный программистом</a:t>
            </a:r>
            <a:endParaRPr lang="ru-RU" b="1" dirty="0"/>
          </a:p>
        </p:txBody>
      </p:sp>
      <p:sp>
        <p:nvSpPr>
          <p:cNvPr id="14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100586" y="6475635"/>
            <a:ext cx="4536504" cy="373745"/>
          </a:xfrm>
        </p:spPr>
        <p:txBody>
          <a:bodyPr/>
          <a:lstStyle/>
          <a:p>
            <a:r>
              <a:rPr lang="ru-RU" dirty="0" smtClean="0"/>
              <a:t>Емельянов В.А.</a:t>
            </a:r>
            <a:r>
              <a:rPr lang="en-US" dirty="0" smtClean="0"/>
              <a:t>: </a:t>
            </a:r>
            <a:r>
              <a:rPr lang="ru-RU" dirty="0" smtClean="0"/>
              <a:t>Объектно-ориентированное программирование</a:t>
            </a:r>
            <a:endParaRPr lang="ru-RU" dirty="0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231502" y="6510385"/>
            <a:ext cx="8661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49773" y="1518274"/>
            <a:ext cx="273855" cy="4769112"/>
          </a:xfrm>
          <a:prstGeom prst="rect">
            <a:avLst/>
          </a:prstGeom>
          <a:solidFill>
            <a:srgbClr val="D9FFD9"/>
          </a:solidFill>
        </p:spPr>
        <p:txBody>
          <a:bodyPr wrap="square" lIns="0" tIns="0" rIns="18000" bIns="0" rtlCol="0">
            <a:noAutofit/>
          </a:bodyPr>
          <a:lstStyle/>
          <a:p>
            <a:pPr algn="r"/>
            <a:r>
              <a:rPr lang="ru-RU" sz="15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ru-RU" sz="15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ru-RU" sz="15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ru-RU" sz="15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ru-RU" sz="15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ru-RU" sz="15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ru-RU" sz="15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ru-RU" sz="15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ru-RU" sz="15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ru-RU" sz="15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ru-RU" sz="15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ru-RU" sz="15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ru-RU" sz="15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ru-RU" sz="15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14</a:t>
            </a:r>
          </a:p>
          <a:p>
            <a:pPr algn="r"/>
            <a:r>
              <a:rPr lang="ru-RU" sz="15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15</a:t>
            </a:r>
          </a:p>
          <a:p>
            <a:pPr algn="r"/>
            <a:r>
              <a:rPr lang="ru-RU" sz="15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16</a:t>
            </a:r>
          </a:p>
          <a:p>
            <a:pPr algn="r"/>
            <a:r>
              <a:rPr lang="ru-RU" sz="15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17</a:t>
            </a:r>
          </a:p>
          <a:p>
            <a:pPr algn="r"/>
            <a:r>
              <a:rPr lang="ru-RU" sz="15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18</a:t>
            </a:r>
          </a:p>
          <a:p>
            <a:pPr algn="r"/>
            <a:r>
              <a:rPr lang="ru-RU" sz="15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19</a:t>
            </a:r>
          </a:p>
          <a:p>
            <a:pPr algn="r"/>
            <a:r>
              <a:rPr lang="ru-RU" sz="15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20</a:t>
            </a:r>
          </a:p>
          <a:p>
            <a:pPr algn="r"/>
            <a:r>
              <a:rPr lang="ru-RU" sz="15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21</a:t>
            </a:r>
            <a:endParaRPr lang="ru-RU" sz="15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00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40252" y="6484255"/>
            <a:ext cx="2133600" cy="365125"/>
          </a:xfrm>
        </p:spPr>
        <p:txBody>
          <a:bodyPr/>
          <a:lstStyle/>
          <a:p>
            <a:fld id="{751F31DF-B93B-433C-A96F-59ACD632D6DE}" type="slidenum">
              <a:rPr lang="ru-RU" smtClean="0"/>
              <a:t>15</a:t>
            </a:fld>
            <a:endParaRPr lang="ru-RU" dirty="0"/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366426"/>
              </p:ext>
            </p:extLst>
          </p:nvPr>
        </p:nvGraphicFramePr>
        <p:xfrm>
          <a:off x="-510" y="1005830"/>
          <a:ext cx="9144510" cy="116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04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52048118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691184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Заголовок 1"/>
          <p:cNvSpPr txBox="1">
            <a:spLocks/>
          </p:cNvSpPr>
          <p:nvPr/>
        </p:nvSpPr>
        <p:spPr>
          <a:xfrm>
            <a:off x="0" y="0"/>
            <a:ext cx="9144000" cy="100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Конструктор</a:t>
            </a:r>
            <a:endParaRPr lang="ru-RU" sz="36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258042" y="1538157"/>
            <a:ext cx="8651714" cy="4407321"/>
          </a:xfrm>
          <a:prstGeom prst="rect">
            <a:avLst/>
          </a:prstGeom>
          <a:solidFill>
            <a:srgbClr val="F7FAFF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number = 0;</a:t>
            </a:r>
          </a:p>
          <a:p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ru-RU" sz="1600" dirty="0" err="1" smtClean="0">
                <a:solidFill>
                  <a:srgbClr val="2B91AF"/>
                </a:solidFill>
                <a:latin typeface="Consolas" panose="020B0609020204030204" pitchFamily="49" charset="0"/>
              </a:rPr>
              <a:t>Console</a:t>
            </a:r>
            <a:r>
              <a:rPr lang="ru-RU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.WriteLine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sz="1600" dirty="0">
                <a:solidFill>
                  <a:srgbClr val="A31515"/>
                </a:solidFill>
                <a:latin typeface="Consolas" panose="020B0609020204030204" pitchFamily="49" charset="0"/>
              </a:rPr>
              <a:t>"Введите артикул товара, который хотите заказать: "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vendorCode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</a:rPr>
              <a:t>Convert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.ToInt32(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Console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.ReadLine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endParaRPr lang="ru-RU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smtClean="0">
                <a:solidFill>
                  <a:srgbClr val="2B91AF"/>
                </a:solidFill>
                <a:latin typeface="Consolas" panose="020B0609020204030204" pitchFamily="49" charset="0"/>
              </a:rPr>
              <a:t>Product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orderedProduct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</a:rPr>
              <a:t>Product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vendorCode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600" dirty="0" err="1" smtClean="0">
                <a:solidFill>
                  <a:srgbClr val="2B91AF"/>
                </a:solidFill>
                <a:latin typeface="Consolas" panose="020B0609020204030204" pitchFamily="49" charset="0"/>
              </a:rPr>
              <a:t>Console</a:t>
            </a:r>
            <a:r>
              <a:rPr lang="ru-RU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.WriteLine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u-RU" sz="1600" dirty="0">
                <a:solidFill>
                  <a:srgbClr val="A31515"/>
                </a:solidFill>
                <a:latin typeface="Consolas" panose="020B0609020204030204" pitchFamily="49" charset="0"/>
              </a:rPr>
              <a:t>"Введите количество товара в шт.: "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number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</a:rPr>
              <a:t>Convert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.ToInt32(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Console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.ReadLine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endParaRPr lang="ru-RU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orderedProduct.Calc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(number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endParaRPr lang="ru-RU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err="1" smtClean="0">
                <a:solidFill>
                  <a:srgbClr val="2B91AF"/>
                </a:solidFill>
                <a:latin typeface="Consolas" panose="020B0609020204030204" pitchFamily="49" charset="0"/>
              </a:rPr>
              <a:t>Console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.WriteLine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1600" dirty="0">
                <a:solidFill>
                  <a:srgbClr val="A31515"/>
                </a:solidFill>
                <a:latin typeface="Consolas" panose="020B0609020204030204" pitchFamily="49" charset="0"/>
              </a:rPr>
              <a:t>Стоимость товара = "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orderedProduct.Amount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err="1" smtClean="0">
                <a:solidFill>
                  <a:srgbClr val="2B91AF"/>
                </a:solidFill>
                <a:latin typeface="Consolas" panose="020B0609020204030204" pitchFamily="49" charset="0"/>
              </a:rPr>
              <a:t>Console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.ReadKey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ru-RU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251520" y="1292772"/>
            <a:ext cx="976908" cy="24538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tIns="0" bIns="0" rtlCol="0">
            <a:no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</a:t>
            </a:r>
            <a:endParaRPr lang="ru-RU" sz="1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60" name="Группа 59"/>
          <p:cNvGrpSpPr/>
          <p:nvPr/>
        </p:nvGrpSpPr>
        <p:grpSpPr>
          <a:xfrm>
            <a:off x="1800465" y="3032956"/>
            <a:ext cx="7171935" cy="829339"/>
            <a:chOff x="1669312" y="3476847"/>
            <a:chExt cx="7171935" cy="829339"/>
          </a:xfrm>
        </p:grpSpPr>
        <p:sp>
          <p:nvSpPr>
            <p:cNvPr id="45" name="Полилиния 44"/>
            <p:cNvSpPr/>
            <p:nvPr/>
          </p:nvSpPr>
          <p:spPr>
            <a:xfrm>
              <a:off x="1669312" y="3476847"/>
              <a:ext cx="3586764" cy="492213"/>
            </a:xfrm>
            <a:custGeom>
              <a:avLst/>
              <a:gdLst>
                <a:gd name="connsiteX0" fmla="*/ 0 w 3668232"/>
                <a:gd name="connsiteY0" fmla="*/ 0 h 435934"/>
                <a:gd name="connsiteX1" fmla="*/ 116958 w 3668232"/>
                <a:gd name="connsiteY1" fmla="*/ 138223 h 435934"/>
                <a:gd name="connsiteX2" fmla="*/ 308344 w 3668232"/>
                <a:gd name="connsiteY2" fmla="*/ 170120 h 435934"/>
                <a:gd name="connsiteX3" fmla="*/ 967562 w 3668232"/>
                <a:gd name="connsiteY3" fmla="*/ 191386 h 435934"/>
                <a:gd name="connsiteX4" fmla="*/ 2573079 w 3668232"/>
                <a:gd name="connsiteY4" fmla="*/ 170120 h 435934"/>
                <a:gd name="connsiteX5" fmla="*/ 3264195 w 3668232"/>
                <a:gd name="connsiteY5" fmla="*/ 223283 h 435934"/>
                <a:gd name="connsiteX6" fmla="*/ 3583172 w 3668232"/>
                <a:gd name="connsiteY6" fmla="*/ 340241 h 435934"/>
                <a:gd name="connsiteX7" fmla="*/ 3668232 w 3668232"/>
                <a:gd name="connsiteY7" fmla="*/ 435934 h 435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68232" h="435934">
                  <a:moveTo>
                    <a:pt x="0" y="0"/>
                  </a:moveTo>
                  <a:cubicBezTo>
                    <a:pt x="32783" y="54935"/>
                    <a:pt x="65567" y="109870"/>
                    <a:pt x="116958" y="138223"/>
                  </a:cubicBezTo>
                  <a:cubicBezTo>
                    <a:pt x="168349" y="166576"/>
                    <a:pt x="166577" y="161260"/>
                    <a:pt x="308344" y="170120"/>
                  </a:cubicBezTo>
                  <a:cubicBezTo>
                    <a:pt x="450111" y="178980"/>
                    <a:pt x="590106" y="191386"/>
                    <a:pt x="967562" y="191386"/>
                  </a:cubicBezTo>
                  <a:cubicBezTo>
                    <a:pt x="1345018" y="191386"/>
                    <a:pt x="2190307" y="164804"/>
                    <a:pt x="2573079" y="170120"/>
                  </a:cubicBezTo>
                  <a:cubicBezTo>
                    <a:pt x="2955851" y="175436"/>
                    <a:pt x="3095846" y="194930"/>
                    <a:pt x="3264195" y="223283"/>
                  </a:cubicBezTo>
                  <a:cubicBezTo>
                    <a:pt x="3432544" y="251636"/>
                    <a:pt x="3515833" y="304799"/>
                    <a:pt x="3583172" y="340241"/>
                  </a:cubicBezTo>
                  <a:cubicBezTo>
                    <a:pt x="3650511" y="375683"/>
                    <a:pt x="3659371" y="405808"/>
                    <a:pt x="3668232" y="435934"/>
                  </a:cubicBezTo>
                </a:path>
              </a:pathLst>
            </a:custGeom>
            <a:ln>
              <a:solidFill>
                <a:srgbClr val="0000FF"/>
              </a:solidFill>
              <a:prstDash val="dash"/>
              <a:tailEnd type="triangle" w="med" len="lg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" name="Скругленный прямоугольник 46"/>
            <p:cNvSpPr/>
            <p:nvPr/>
          </p:nvSpPr>
          <p:spPr>
            <a:xfrm>
              <a:off x="3925319" y="3742660"/>
              <a:ext cx="2338870" cy="563526"/>
            </a:xfrm>
            <a:prstGeom prst="roundRect">
              <a:avLst>
                <a:gd name="adj" fmla="val 22632"/>
              </a:avLst>
            </a:prstGeom>
            <a:noFill/>
            <a:ln w="38100">
              <a:prstDash val="soli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" name="Прямоугольник 47"/>
            <p:cNvSpPr/>
            <p:nvPr/>
          </p:nvSpPr>
          <p:spPr>
            <a:xfrm>
              <a:off x="6768244" y="3589275"/>
              <a:ext cx="207300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1400" b="1" dirty="0">
                  <a:latin typeface="Consolas" panose="020B0609020204030204" pitchFamily="49" charset="0"/>
                </a:rPr>
                <a:t>Вызов  конструктора</a:t>
              </a:r>
            </a:p>
          </p:txBody>
        </p:sp>
        <p:cxnSp>
          <p:nvCxnSpPr>
            <p:cNvPr id="49" name="Прямая соединительная линия 48"/>
            <p:cNvCxnSpPr>
              <a:stCxn id="47" idx="3"/>
            </p:cNvCxnSpPr>
            <p:nvPr/>
          </p:nvCxnSpPr>
          <p:spPr>
            <a:xfrm flipV="1">
              <a:off x="6264189" y="3866375"/>
              <a:ext cx="1247894" cy="158048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Прямая соединительная линия 53"/>
            <p:cNvCxnSpPr/>
            <p:nvPr/>
          </p:nvCxnSpPr>
          <p:spPr>
            <a:xfrm>
              <a:off x="6794884" y="3866375"/>
              <a:ext cx="1952513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2" name="Полилиния 61"/>
          <p:cNvSpPr/>
          <p:nvPr/>
        </p:nvSpPr>
        <p:spPr>
          <a:xfrm>
            <a:off x="1267544" y="4505234"/>
            <a:ext cx="2160240" cy="435934"/>
          </a:xfrm>
          <a:custGeom>
            <a:avLst/>
            <a:gdLst>
              <a:gd name="connsiteX0" fmla="*/ 0 w 3668232"/>
              <a:gd name="connsiteY0" fmla="*/ 0 h 435934"/>
              <a:gd name="connsiteX1" fmla="*/ 116958 w 3668232"/>
              <a:gd name="connsiteY1" fmla="*/ 138223 h 435934"/>
              <a:gd name="connsiteX2" fmla="*/ 308344 w 3668232"/>
              <a:gd name="connsiteY2" fmla="*/ 170120 h 435934"/>
              <a:gd name="connsiteX3" fmla="*/ 967562 w 3668232"/>
              <a:gd name="connsiteY3" fmla="*/ 191386 h 435934"/>
              <a:gd name="connsiteX4" fmla="*/ 2573079 w 3668232"/>
              <a:gd name="connsiteY4" fmla="*/ 170120 h 435934"/>
              <a:gd name="connsiteX5" fmla="*/ 3264195 w 3668232"/>
              <a:gd name="connsiteY5" fmla="*/ 223283 h 435934"/>
              <a:gd name="connsiteX6" fmla="*/ 3583172 w 3668232"/>
              <a:gd name="connsiteY6" fmla="*/ 340241 h 435934"/>
              <a:gd name="connsiteX7" fmla="*/ 3668232 w 3668232"/>
              <a:gd name="connsiteY7" fmla="*/ 435934 h 435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68232" h="435934">
                <a:moveTo>
                  <a:pt x="0" y="0"/>
                </a:moveTo>
                <a:cubicBezTo>
                  <a:pt x="32783" y="54935"/>
                  <a:pt x="65567" y="109870"/>
                  <a:pt x="116958" y="138223"/>
                </a:cubicBezTo>
                <a:cubicBezTo>
                  <a:pt x="168349" y="166576"/>
                  <a:pt x="166577" y="161260"/>
                  <a:pt x="308344" y="170120"/>
                </a:cubicBezTo>
                <a:cubicBezTo>
                  <a:pt x="450111" y="178980"/>
                  <a:pt x="590106" y="191386"/>
                  <a:pt x="967562" y="191386"/>
                </a:cubicBezTo>
                <a:cubicBezTo>
                  <a:pt x="1345018" y="191386"/>
                  <a:pt x="2190307" y="164804"/>
                  <a:pt x="2573079" y="170120"/>
                </a:cubicBezTo>
                <a:cubicBezTo>
                  <a:pt x="2955851" y="175436"/>
                  <a:pt x="3095846" y="194930"/>
                  <a:pt x="3264195" y="223283"/>
                </a:cubicBezTo>
                <a:cubicBezTo>
                  <a:pt x="3432544" y="251636"/>
                  <a:pt x="3515833" y="304799"/>
                  <a:pt x="3583172" y="340241"/>
                </a:cubicBezTo>
                <a:cubicBezTo>
                  <a:pt x="3650511" y="375683"/>
                  <a:pt x="3659371" y="405808"/>
                  <a:pt x="3668232" y="435934"/>
                </a:cubicBezTo>
              </a:path>
            </a:pathLst>
          </a:custGeom>
          <a:ln>
            <a:solidFill>
              <a:srgbClr val="0000FF"/>
            </a:solidFill>
            <a:prstDash val="dash"/>
            <a:tailEnd type="triangle" w="med" len="lg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3" name="Рисунок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850" y="4642104"/>
            <a:ext cx="4610646" cy="1796147"/>
          </a:xfrm>
          <a:prstGeom prst="rect">
            <a:avLst/>
          </a:prstGeom>
        </p:spPr>
      </p:pic>
      <p:sp>
        <p:nvSpPr>
          <p:cNvPr id="17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100586" y="6475635"/>
            <a:ext cx="4536504" cy="373745"/>
          </a:xfrm>
        </p:spPr>
        <p:txBody>
          <a:bodyPr/>
          <a:lstStyle/>
          <a:p>
            <a:r>
              <a:rPr lang="ru-RU" dirty="0" smtClean="0"/>
              <a:t>Емельянов В.А.</a:t>
            </a:r>
            <a:r>
              <a:rPr lang="en-US" dirty="0" smtClean="0"/>
              <a:t>: </a:t>
            </a:r>
            <a:r>
              <a:rPr lang="ru-RU" dirty="0" smtClean="0"/>
              <a:t>Объектно-ориентированное программирование</a:t>
            </a:r>
            <a:endParaRPr lang="ru-RU" dirty="0"/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231502" y="6510385"/>
            <a:ext cx="8661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4669" y="1550365"/>
            <a:ext cx="313631" cy="4381660"/>
          </a:xfrm>
          <a:prstGeom prst="rect">
            <a:avLst/>
          </a:prstGeom>
          <a:solidFill>
            <a:srgbClr val="D9FFD9"/>
          </a:solidFill>
        </p:spPr>
        <p:txBody>
          <a:bodyPr wrap="square" lIns="0" tIns="0" rIns="18000" bIns="0" rtlCol="0">
            <a:noAutofit/>
          </a:bodyPr>
          <a:lstStyle/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22</a:t>
            </a:r>
            <a:endParaRPr lang="ru-RU" sz="1600" dirty="0" smtClean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23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24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25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26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27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28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29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30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31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32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33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34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35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36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37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38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39</a:t>
            </a:r>
            <a:endParaRPr lang="ru-RU" sz="16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60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30888" y="6484255"/>
            <a:ext cx="2133600" cy="365125"/>
          </a:xfrm>
        </p:spPr>
        <p:txBody>
          <a:bodyPr/>
          <a:lstStyle/>
          <a:p>
            <a:fld id="{751F31DF-B93B-433C-A96F-59ACD632D6DE}" type="slidenum">
              <a:rPr lang="ru-RU" smtClean="0"/>
              <a:t>16</a:t>
            </a:fld>
            <a:endParaRPr lang="ru-RU" dirty="0"/>
          </a:p>
        </p:txBody>
      </p:sp>
      <p:graphicFrame>
        <p:nvGraphicFramePr>
          <p:cNvPr id="26" name="Таблица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280917"/>
              </p:ext>
            </p:extLst>
          </p:nvPr>
        </p:nvGraphicFramePr>
        <p:xfrm>
          <a:off x="-510" y="1008000"/>
          <a:ext cx="9144510" cy="116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04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52048118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691184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7" name="Заголовок 1"/>
          <p:cNvSpPr txBox="1">
            <a:spLocks/>
          </p:cNvSpPr>
          <p:nvPr/>
        </p:nvSpPr>
        <p:spPr>
          <a:xfrm>
            <a:off x="0" y="0"/>
            <a:ext cx="9144000" cy="100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Базовые принципы ООП</a:t>
            </a:r>
          </a:p>
        </p:txBody>
      </p:sp>
      <p:graphicFrame>
        <p:nvGraphicFramePr>
          <p:cNvPr id="4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0639470"/>
              </p:ext>
            </p:extLst>
          </p:nvPr>
        </p:nvGraphicFramePr>
        <p:xfrm>
          <a:off x="2423463" y="1772816"/>
          <a:ext cx="4275105" cy="4275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3" name="Visio" r:id="rId4" imgW="2341835" imgH="2341675" progId="Visio.Drawing.11">
                  <p:embed/>
                </p:oleObj>
              </mc:Choice>
              <mc:Fallback>
                <p:oleObj name="Visio" r:id="rId4" imgW="2341835" imgH="2341675" progId="Visio.Drawing.11">
                  <p:embed/>
                  <p:pic>
                    <p:nvPicPr>
                      <p:cNvPr id="1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3463" y="1772816"/>
                        <a:ext cx="4275105" cy="42751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100586" y="6475635"/>
            <a:ext cx="4536504" cy="373745"/>
          </a:xfrm>
        </p:spPr>
        <p:txBody>
          <a:bodyPr/>
          <a:lstStyle/>
          <a:p>
            <a:r>
              <a:rPr lang="ru-RU" dirty="0" smtClean="0"/>
              <a:t>Емельянов В.А.</a:t>
            </a:r>
            <a:r>
              <a:rPr lang="en-US" dirty="0" smtClean="0"/>
              <a:t>: </a:t>
            </a:r>
            <a:r>
              <a:rPr lang="ru-RU" dirty="0" smtClean="0"/>
              <a:t>Объектно-ориентированное программирование</a:t>
            </a:r>
            <a:endParaRPr lang="ru-RU" dirty="0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231502" y="6510385"/>
            <a:ext cx="8661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38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40252" y="6484255"/>
            <a:ext cx="2133600" cy="365125"/>
          </a:xfrm>
        </p:spPr>
        <p:txBody>
          <a:bodyPr/>
          <a:lstStyle/>
          <a:p>
            <a:fld id="{751F31DF-B93B-433C-A96F-59ACD632D6DE}" type="slidenum">
              <a:rPr lang="ru-RU" smtClean="0"/>
              <a:t>17</a:t>
            </a:fld>
            <a:endParaRPr lang="ru-RU" dirty="0"/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028504"/>
              </p:ext>
            </p:extLst>
          </p:nvPr>
        </p:nvGraphicFramePr>
        <p:xfrm>
          <a:off x="-508" y="1002406"/>
          <a:ext cx="9144510" cy="116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04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52048118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691184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Прямоугольник 9"/>
          <p:cNvSpPr/>
          <p:nvPr/>
        </p:nvSpPr>
        <p:spPr>
          <a:xfrm>
            <a:off x="378832" y="1304764"/>
            <a:ext cx="8441639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  <a:defRPr/>
            </a:pPr>
            <a:r>
              <a:rPr lang="ru-RU" sz="2400" b="1" u="sng" dirty="0" smtClean="0">
                <a:solidFill>
                  <a:schemeClr val="accent1">
                    <a:lumMod val="75000"/>
                  </a:schemeClr>
                </a:solidFill>
              </a:rPr>
              <a:t>Инкапсуляция</a:t>
            </a: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dirty="0" smtClean="0"/>
              <a:t>– </a:t>
            </a:r>
            <a:r>
              <a:rPr lang="ru-RU" sz="2200" dirty="0" smtClean="0"/>
              <a:t>скрытие  деталей  </a:t>
            </a:r>
            <a:r>
              <a:rPr lang="ru-RU" sz="2200" dirty="0"/>
              <a:t>внутреннего </a:t>
            </a:r>
            <a:r>
              <a:rPr lang="ru-RU" sz="2200" dirty="0" smtClean="0"/>
              <a:t> устройства  </a:t>
            </a:r>
            <a:r>
              <a:rPr lang="ru-RU" sz="2200" dirty="0"/>
              <a:t>класса </a:t>
            </a:r>
            <a:r>
              <a:rPr lang="ru-RU" sz="2200" dirty="0" smtClean="0"/>
              <a:t>от</a:t>
            </a:r>
            <a:r>
              <a:rPr lang="en-US" sz="2200" dirty="0" smtClean="0"/>
              <a:t> </a:t>
            </a:r>
            <a:r>
              <a:rPr lang="ru-RU" sz="2200" dirty="0" smtClean="0"/>
              <a:t> внешних  по  </a:t>
            </a:r>
            <a:r>
              <a:rPr lang="ru-RU" sz="2200" dirty="0"/>
              <a:t>отношению </a:t>
            </a:r>
            <a:r>
              <a:rPr lang="ru-RU" sz="2200" dirty="0" smtClean="0"/>
              <a:t> к  нему  объектов  или  классов</a:t>
            </a:r>
            <a:r>
              <a:rPr lang="en-US" sz="2200" dirty="0"/>
              <a:t>.</a:t>
            </a:r>
            <a:r>
              <a:rPr lang="ru-RU" sz="2200" dirty="0" smtClean="0"/>
              <a:t> </a:t>
            </a:r>
            <a:endParaRPr lang="en-US" sz="2200" dirty="0" smtClean="0"/>
          </a:p>
          <a:p>
            <a:pPr marL="893763" indent="-342900" algn="just">
              <a:spcAft>
                <a:spcPts val="1200"/>
              </a:spcAft>
              <a:buClr>
                <a:schemeClr val="accent1">
                  <a:lumMod val="75000"/>
                </a:schemeClr>
              </a:buClr>
              <a:buFont typeface="Wingdings 3" panose="05040102010807070707" pitchFamily="18" charset="2"/>
              <a:buChar char="Æ"/>
              <a:defRPr/>
            </a:pPr>
            <a:r>
              <a:rPr lang="ru-RU" sz="2200" dirty="0">
                <a:solidFill>
                  <a:srgbClr val="000000"/>
                </a:solidFill>
              </a:rPr>
              <a:t>Поля закрываются от доступа </a:t>
            </a:r>
            <a:r>
              <a:rPr lang="ru-RU" sz="2200" dirty="0" smtClean="0">
                <a:solidFill>
                  <a:srgbClr val="000000"/>
                </a:solidFill>
              </a:rPr>
              <a:t>извне</a:t>
            </a:r>
            <a:endParaRPr lang="en-US" sz="2200" dirty="0" smtClean="0">
              <a:solidFill>
                <a:srgbClr val="000000"/>
              </a:solidFill>
            </a:endParaRPr>
          </a:p>
          <a:p>
            <a:pPr marL="893763" indent="-342900" algn="just">
              <a:spcAft>
                <a:spcPts val="1200"/>
              </a:spcAft>
              <a:buClr>
                <a:schemeClr val="accent1">
                  <a:lumMod val="75000"/>
                </a:schemeClr>
              </a:buClr>
              <a:buFont typeface="Wingdings 3" panose="05040102010807070707" pitchFamily="18" charset="2"/>
              <a:buChar char="Æ"/>
              <a:defRPr/>
            </a:pPr>
            <a:r>
              <a:rPr lang="ru-RU" sz="2200" dirty="0" smtClean="0">
                <a:solidFill>
                  <a:srgbClr val="000000"/>
                </a:solidFill>
              </a:rPr>
              <a:t>Доступ </a:t>
            </a:r>
            <a:r>
              <a:rPr lang="ru-RU" sz="2200" dirty="0">
                <a:solidFill>
                  <a:srgbClr val="000000"/>
                </a:solidFill>
              </a:rPr>
              <a:t>к закрытым полям </a:t>
            </a:r>
            <a:r>
              <a:rPr lang="ru-RU" sz="2200" dirty="0" smtClean="0">
                <a:solidFill>
                  <a:srgbClr val="000000"/>
                </a:solidFill>
              </a:rPr>
              <a:t>выполняется</a:t>
            </a:r>
            <a:r>
              <a:rPr lang="en-US" sz="2200" dirty="0" smtClean="0">
                <a:solidFill>
                  <a:srgbClr val="000000"/>
                </a:solidFill>
              </a:rPr>
              <a:t> </a:t>
            </a:r>
            <a:r>
              <a:rPr lang="ru-RU" sz="2200" dirty="0" smtClean="0">
                <a:solidFill>
                  <a:srgbClr val="000000"/>
                </a:solidFill>
              </a:rPr>
              <a:t>через </a:t>
            </a:r>
            <a:r>
              <a:rPr lang="ru-RU" sz="2200" dirty="0">
                <a:solidFill>
                  <a:srgbClr val="000000"/>
                </a:solidFill>
              </a:rPr>
              <a:t>открытые методы, играющие </a:t>
            </a:r>
            <a:r>
              <a:rPr lang="ru-RU" sz="2200" dirty="0" smtClean="0">
                <a:solidFill>
                  <a:srgbClr val="000000"/>
                </a:solidFill>
              </a:rPr>
              <a:t>роль</a:t>
            </a:r>
            <a:r>
              <a:rPr lang="en-US" sz="2200" dirty="0" smtClean="0">
                <a:solidFill>
                  <a:srgbClr val="000000"/>
                </a:solidFill>
              </a:rPr>
              <a:t> </a:t>
            </a:r>
            <a:r>
              <a:rPr lang="ru-RU" sz="2200" dirty="0" smtClean="0">
                <a:solidFill>
                  <a:srgbClr val="000000"/>
                </a:solidFill>
              </a:rPr>
              <a:t>интерфейса </a:t>
            </a:r>
            <a:r>
              <a:rPr lang="ru-RU" sz="2200" dirty="0">
                <a:solidFill>
                  <a:srgbClr val="000000"/>
                </a:solidFill>
              </a:rPr>
              <a:t>(интерфейсные методы</a:t>
            </a:r>
            <a:r>
              <a:rPr lang="ru-RU" sz="2200" dirty="0" smtClean="0">
                <a:solidFill>
                  <a:srgbClr val="000000"/>
                </a:solidFill>
              </a:rPr>
              <a:t>)</a:t>
            </a:r>
            <a:endParaRPr lang="en-US" sz="2200" dirty="0" smtClean="0">
              <a:solidFill>
                <a:srgbClr val="000000"/>
              </a:solidFill>
            </a:endParaRPr>
          </a:p>
          <a:p>
            <a:pPr marL="550863" algn="just">
              <a:spcAft>
                <a:spcPts val="1200"/>
              </a:spcAft>
              <a:buClr>
                <a:schemeClr val="accent1">
                  <a:lumMod val="75000"/>
                </a:schemeClr>
              </a:buClr>
              <a:defRPr/>
            </a:pPr>
            <a:r>
              <a:rPr lang="ru-RU" sz="2200" dirty="0"/>
              <a:t/>
            </a:r>
            <a:br>
              <a:rPr lang="ru-RU" sz="2200" dirty="0"/>
            </a:br>
            <a:endParaRPr lang="ru-RU" sz="22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359532" y="2567955"/>
            <a:ext cx="77768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0" y="0"/>
            <a:ext cx="9144000" cy="100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Инкапсуляция</a:t>
            </a:r>
            <a:endParaRPr lang="ru-RU" sz="36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r="11195"/>
          <a:stretch/>
        </p:blipFill>
        <p:spPr>
          <a:xfrm>
            <a:off x="4997471" y="4206602"/>
            <a:ext cx="3584506" cy="1986697"/>
          </a:xfrm>
          <a:prstGeom prst="rect">
            <a:avLst/>
          </a:prstGeom>
        </p:spPr>
      </p:pic>
      <p:sp>
        <p:nvSpPr>
          <p:cNvPr id="24" name="Прямоугольник 23"/>
          <p:cNvSpPr/>
          <p:nvPr/>
        </p:nvSpPr>
        <p:spPr>
          <a:xfrm>
            <a:off x="4902559" y="4053680"/>
            <a:ext cx="3859437" cy="2302425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/>
          <p:cNvSpPr txBox="1"/>
          <p:nvPr/>
        </p:nvSpPr>
        <p:spPr>
          <a:xfrm>
            <a:off x="4896036" y="3815255"/>
            <a:ext cx="1112334" cy="223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tIns="0" bIns="0" rtlCol="0">
            <a:noAutofit/>
          </a:bodyPr>
          <a:lstStyle/>
          <a:p>
            <a:pPr algn="ctr"/>
            <a:r>
              <a:rPr lang="en-US" sz="15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UML</a:t>
            </a:r>
            <a:endParaRPr lang="ru-RU" sz="15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407" y="3774682"/>
            <a:ext cx="3771900" cy="2609850"/>
          </a:xfrm>
          <a:prstGeom prst="rect">
            <a:avLst/>
          </a:prstGeom>
        </p:spPr>
      </p:pic>
      <p:sp>
        <p:nvSpPr>
          <p:cNvPr id="12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100586" y="6475635"/>
            <a:ext cx="4536504" cy="373745"/>
          </a:xfrm>
        </p:spPr>
        <p:txBody>
          <a:bodyPr/>
          <a:lstStyle/>
          <a:p>
            <a:r>
              <a:rPr lang="ru-RU" dirty="0" smtClean="0"/>
              <a:t>Емельянов В.А.</a:t>
            </a:r>
            <a:r>
              <a:rPr lang="en-US" dirty="0" smtClean="0"/>
              <a:t>: </a:t>
            </a:r>
            <a:r>
              <a:rPr lang="ru-RU" dirty="0" smtClean="0"/>
              <a:t>Объектно-ориентированное программирование</a:t>
            </a:r>
            <a:endParaRPr lang="ru-RU" dirty="0"/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>
            <a:off x="231502" y="6510385"/>
            <a:ext cx="8661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75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66892" y="6484255"/>
            <a:ext cx="2133600" cy="365125"/>
          </a:xfrm>
        </p:spPr>
        <p:txBody>
          <a:bodyPr/>
          <a:lstStyle/>
          <a:p>
            <a:fld id="{751F31DF-B93B-433C-A96F-59ACD632D6DE}" type="slidenum">
              <a:rPr lang="ru-RU" smtClean="0"/>
              <a:t>18</a:t>
            </a:fld>
            <a:endParaRPr lang="ru-RU" dirty="0"/>
          </a:p>
        </p:txBody>
      </p:sp>
      <p:graphicFrame>
        <p:nvGraphicFramePr>
          <p:cNvPr id="26" name="Таблица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375944"/>
              </p:ext>
            </p:extLst>
          </p:nvPr>
        </p:nvGraphicFramePr>
        <p:xfrm>
          <a:off x="-508" y="1003980"/>
          <a:ext cx="9144510" cy="116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04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52048118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691184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7" name="Заголовок 1"/>
          <p:cNvSpPr txBox="1">
            <a:spLocks/>
          </p:cNvSpPr>
          <p:nvPr/>
        </p:nvSpPr>
        <p:spPr>
          <a:xfrm>
            <a:off x="0" y="0"/>
            <a:ext cx="9144000" cy="100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Инкапсуляция</a:t>
            </a:r>
            <a:endParaRPr lang="ru-RU" sz="36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474067" y="2229226"/>
            <a:ext cx="8244916" cy="4116098"/>
          </a:xfrm>
          <a:prstGeom prst="rect">
            <a:avLst/>
          </a:prstGeom>
          <a:solidFill>
            <a:srgbClr val="F7FAFF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ru-RU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</a:rPr>
              <a:t>Employee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//закрытые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данные класса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FullName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EmpID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CurrPay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endParaRPr lang="en-US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ru-RU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конструктор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Employee(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EmployeeID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CurrentPay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80000"/>
              </a:lnSpc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FullName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EmpID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EmployeeID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CurrPay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CurrentPay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</a:pP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//метод для увеличения зарплаты работника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GiveBonus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amount)</a:t>
            </a:r>
          </a:p>
          <a:p>
            <a:pPr>
              <a:lnSpc>
                <a:spcPct val="80000"/>
              </a:lnSpc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CurrPay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CurrPay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+ amount;</a:t>
            </a:r>
          </a:p>
          <a:p>
            <a:pPr>
              <a:lnSpc>
                <a:spcPct val="80000"/>
              </a:lnSpc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80000"/>
              </a:lnSpc>
            </a:pPr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ru-RU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467544" y="1996966"/>
            <a:ext cx="976908" cy="23225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tIns="0" bIns="0" rtlCol="0">
            <a:no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</a:t>
            </a:r>
            <a:endParaRPr lang="ru-RU" sz="1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Плюс 33"/>
          <p:cNvSpPr/>
          <p:nvPr/>
        </p:nvSpPr>
        <p:spPr>
          <a:xfrm>
            <a:off x="4932040" y="1343620"/>
            <a:ext cx="360040" cy="375504"/>
          </a:xfrm>
          <a:prstGeom prst="mathPlus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TextBox 36"/>
          <p:cNvSpPr txBox="1"/>
          <p:nvPr/>
        </p:nvSpPr>
        <p:spPr>
          <a:xfrm>
            <a:off x="349701" y="1273316"/>
            <a:ext cx="2234477" cy="400110"/>
          </a:xfrm>
          <a:prstGeom prst="rect">
            <a:avLst/>
          </a:prstGeom>
          <a:solidFill>
            <a:srgbClr val="ECEFF5"/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1524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Инкапсуляция</a:t>
            </a:r>
            <a:endParaRPr lang="ru-RU" sz="2000" b="1" dirty="0"/>
          </a:p>
        </p:txBody>
      </p:sp>
      <p:sp>
        <p:nvSpPr>
          <p:cNvPr id="39" name="Равно 38"/>
          <p:cNvSpPr/>
          <p:nvPr/>
        </p:nvSpPr>
        <p:spPr>
          <a:xfrm>
            <a:off x="2725965" y="1329250"/>
            <a:ext cx="432048" cy="407562"/>
          </a:xfrm>
          <a:prstGeom prst="mathEqual">
            <a:avLst>
              <a:gd name="adj1" fmla="val 14682"/>
              <a:gd name="adj2" fmla="val 2059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7" name="Правая фигурная скобка 16"/>
          <p:cNvSpPr/>
          <p:nvPr/>
        </p:nvSpPr>
        <p:spPr>
          <a:xfrm>
            <a:off x="3953663" y="2672916"/>
            <a:ext cx="179767" cy="756084"/>
          </a:xfrm>
          <a:prstGeom prst="rightBrace">
            <a:avLst>
              <a:gd name="adj1" fmla="val 41750"/>
              <a:gd name="adj2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авая фигурная скобка 43"/>
          <p:cNvSpPr/>
          <p:nvPr/>
        </p:nvSpPr>
        <p:spPr>
          <a:xfrm>
            <a:off x="5904148" y="5192586"/>
            <a:ext cx="179767" cy="900710"/>
          </a:xfrm>
          <a:prstGeom prst="rightBrace">
            <a:avLst>
              <a:gd name="adj1" fmla="val 41750"/>
              <a:gd name="adj2" fmla="val 50000"/>
            </a:avLst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8352420" y="1602801"/>
            <a:ext cx="0" cy="404014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>
            <a:stCxn id="44" idx="1"/>
          </p:cNvCxnSpPr>
          <p:nvPr/>
        </p:nvCxnSpPr>
        <p:spPr>
          <a:xfrm>
            <a:off x="6083915" y="5642941"/>
            <a:ext cx="2268505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/>
          <p:nvPr/>
        </p:nvCxnSpPr>
        <p:spPr>
          <a:xfrm>
            <a:off x="4499992" y="1596862"/>
            <a:ext cx="0" cy="1445281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/>
          <p:cNvCxnSpPr/>
          <p:nvPr/>
        </p:nvCxnSpPr>
        <p:spPr>
          <a:xfrm>
            <a:off x="4120649" y="3050958"/>
            <a:ext cx="379343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100586" y="6475635"/>
            <a:ext cx="4536504" cy="373745"/>
          </a:xfrm>
        </p:spPr>
        <p:txBody>
          <a:bodyPr/>
          <a:lstStyle/>
          <a:p>
            <a:r>
              <a:rPr lang="ru-RU" dirty="0" smtClean="0"/>
              <a:t>Емельянов В.А.</a:t>
            </a:r>
            <a:r>
              <a:rPr lang="en-US" dirty="0" smtClean="0"/>
              <a:t>: </a:t>
            </a:r>
            <a:r>
              <a:rPr lang="ru-RU" dirty="0" smtClean="0"/>
              <a:t>Объектно-ориентированное программирование</a:t>
            </a:r>
            <a:endParaRPr lang="ru-RU" dirty="0"/>
          </a:p>
        </p:txBody>
      </p:sp>
      <p:cxnSp>
        <p:nvCxnSpPr>
          <p:cNvPr id="21" name="Прямая соединительная линия 20"/>
          <p:cNvCxnSpPr/>
          <p:nvPr/>
        </p:nvCxnSpPr>
        <p:spPr>
          <a:xfrm>
            <a:off x="231502" y="6510385"/>
            <a:ext cx="8661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86971" y="2239880"/>
            <a:ext cx="288032" cy="4096592"/>
          </a:xfrm>
          <a:prstGeom prst="rect">
            <a:avLst/>
          </a:prstGeom>
          <a:solidFill>
            <a:srgbClr val="D9FFD9"/>
          </a:solidFill>
        </p:spPr>
        <p:txBody>
          <a:bodyPr wrap="square" lIns="0" tIns="0" rIns="18000" bIns="0" rtlCol="0">
            <a:noAutofit/>
          </a:bodyPr>
          <a:lstStyle/>
          <a:p>
            <a:pPr algn="r">
              <a:lnSpc>
                <a:spcPct val="80000"/>
              </a:lnSpc>
            </a:pPr>
            <a:r>
              <a:rPr lang="ru-RU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>
              <a:lnSpc>
                <a:spcPct val="80000"/>
              </a:lnSpc>
            </a:pPr>
            <a:r>
              <a:rPr lang="ru-RU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>
              <a:lnSpc>
                <a:spcPct val="80000"/>
              </a:lnSpc>
            </a:pPr>
            <a:r>
              <a:rPr lang="ru-RU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>
              <a:lnSpc>
                <a:spcPct val="80000"/>
              </a:lnSpc>
            </a:pPr>
            <a:r>
              <a:rPr lang="ru-RU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>
              <a:lnSpc>
                <a:spcPct val="80000"/>
              </a:lnSpc>
            </a:pPr>
            <a:r>
              <a:rPr lang="ru-RU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>
              <a:lnSpc>
                <a:spcPct val="80000"/>
              </a:lnSpc>
            </a:pPr>
            <a:r>
              <a:rPr lang="ru-RU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6</a:t>
            </a:r>
          </a:p>
          <a:p>
            <a:pPr algn="r">
              <a:lnSpc>
                <a:spcPct val="80000"/>
              </a:lnSpc>
            </a:pPr>
            <a:r>
              <a:rPr lang="ru-RU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>
              <a:lnSpc>
                <a:spcPct val="80000"/>
              </a:lnSpc>
            </a:pPr>
            <a:r>
              <a:rPr lang="ru-RU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8</a:t>
            </a:r>
          </a:p>
          <a:p>
            <a:pPr algn="r">
              <a:lnSpc>
                <a:spcPct val="80000"/>
              </a:lnSpc>
            </a:pPr>
            <a:r>
              <a:rPr lang="ru-RU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>
              <a:lnSpc>
                <a:spcPct val="80000"/>
              </a:lnSpc>
            </a:pPr>
            <a:r>
              <a:rPr lang="ru-RU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10</a:t>
            </a:r>
          </a:p>
          <a:p>
            <a:pPr algn="r">
              <a:lnSpc>
                <a:spcPct val="80000"/>
              </a:lnSpc>
            </a:pPr>
            <a:r>
              <a:rPr lang="ru-RU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>
              <a:lnSpc>
                <a:spcPct val="80000"/>
              </a:lnSpc>
            </a:pPr>
            <a:r>
              <a:rPr lang="ru-RU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12</a:t>
            </a:r>
          </a:p>
          <a:p>
            <a:pPr algn="r">
              <a:lnSpc>
                <a:spcPct val="80000"/>
              </a:lnSpc>
            </a:pPr>
            <a:r>
              <a:rPr lang="ru-RU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13</a:t>
            </a:r>
          </a:p>
          <a:p>
            <a:pPr algn="r">
              <a:lnSpc>
                <a:spcPct val="80000"/>
              </a:lnSpc>
            </a:pPr>
            <a:r>
              <a:rPr lang="ru-RU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14</a:t>
            </a:r>
          </a:p>
          <a:p>
            <a:pPr algn="r">
              <a:lnSpc>
                <a:spcPct val="80000"/>
              </a:lnSpc>
            </a:pPr>
            <a:r>
              <a:rPr lang="ru-RU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15</a:t>
            </a:r>
          </a:p>
          <a:p>
            <a:pPr algn="r">
              <a:lnSpc>
                <a:spcPct val="80000"/>
              </a:lnSpc>
            </a:pPr>
            <a:r>
              <a:rPr lang="ru-RU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16</a:t>
            </a:r>
          </a:p>
          <a:p>
            <a:pPr algn="r">
              <a:lnSpc>
                <a:spcPct val="80000"/>
              </a:lnSpc>
            </a:pPr>
            <a:r>
              <a:rPr lang="ru-RU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17</a:t>
            </a:r>
          </a:p>
          <a:p>
            <a:pPr algn="r">
              <a:lnSpc>
                <a:spcPct val="80000"/>
              </a:lnSpc>
            </a:pPr>
            <a:r>
              <a:rPr lang="ru-RU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18</a:t>
            </a:r>
          </a:p>
          <a:p>
            <a:pPr algn="r">
              <a:lnSpc>
                <a:spcPct val="80000"/>
              </a:lnSpc>
            </a:pPr>
            <a:r>
              <a:rPr lang="ru-RU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19</a:t>
            </a:r>
          </a:p>
          <a:p>
            <a:pPr algn="r">
              <a:lnSpc>
                <a:spcPct val="80000"/>
              </a:lnSpc>
            </a:pPr>
            <a:r>
              <a:rPr lang="ru-RU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20</a:t>
            </a:r>
          </a:p>
          <a:p>
            <a:pPr algn="r">
              <a:lnSpc>
                <a:spcPct val="80000"/>
              </a:lnSpc>
            </a:pPr>
            <a:r>
              <a:rPr lang="ru-RU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37504" y="1310033"/>
            <a:ext cx="1586524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outerShdw blurRad="50800" dist="1524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ru-RU" b="1" dirty="0" smtClean="0">
                <a:solidFill>
                  <a:srgbClr val="C00000"/>
                </a:solidFill>
              </a:rPr>
              <a:t>скрытые поля</a:t>
            </a:r>
            <a:endParaRPr lang="ru-RU" b="1" dirty="0">
              <a:solidFill>
                <a:srgbClr val="C0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00092" y="1308710"/>
            <a:ext cx="3545009" cy="369332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  <a:effectLst>
            <a:outerShdw blurRad="50800" dist="1524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0000FF"/>
                </a:solidFill>
              </a:rPr>
              <a:t>открытые интерфейсные методы</a:t>
            </a:r>
          </a:p>
        </p:txBody>
      </p:sp>
    </p:spTree>
    <p:extLst>
      <p:ext uri="{BB962C8B-B14F-4D97-AF65-F5344CB8AC3E}">
        <p14:creationId xmlns:p14="http://schemas.microsoft.com/office/powerpoint/2010/main" val="281672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934736"/>
              </p:ext>
            </p:extLst>
          </p:nvPr>
        </p:nvGraphicFramePr>
        <p:xfrm>
          <a:off x="-510" y="1008000"/>
          <a:ext cx="9144510" cy="116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04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52048118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691184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30888" y="6484255"/>
            <a:ext cx="2133600" cy="365125"/>
          </a:xfrm>
        </p:spPr>
        <p:txBody>
          <a:bodyPr/>
          <a:lstStyle/>
          <a:p>
            <a:fld id="{751F31DF-B93B-433C-A96F-59ACD632D6DE}" type="slidenum">
              <a:rPr lang="ru-RU" smtClean="0"/>
              <a:t>19</a:t>
            </a:fld>
            <a:endParaRPr lang="ru-RU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996" y="1374244"/>
            <a:ext cx="4343821" cy="3030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16392" y="4591868"/>
            <a:ext cx="7840662" cy="184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indent="-457200" algn="just" eaLnBrk="1" hangingPunct="1">
              <a:spcAft>
                <a:spcPts val="1200"/>
              </a:spcAft>
              <a:buClr>
                <a:schemeClr val="accent1">
                  <a:lumMod val="75000"/>
                </a:schemeClr>
              </a:buClr>
              <a:buSzPct val="90000"/>
              <a:buFont typeface="Wingdings 3" panose="05040102010807070707" pitchFamily="18" charset="2"/>
              <a:buChar char="Æ"/>
            </a:pPr>
            <a:r>
              <a:rPr lang="ru-RU" altLang="ru-RU" sz="2400" dirty="0">
                <a:latin typeface="+mn-lt"/>
              </a:rPr>
              <a:t>борьба со сложностью</a:t>
            </a:r>
          </a:p>
          <a:p>
            <a:pPr marL="457200" indent="-457200" algn="just" eaLnBrk="1" hangingPunct="1">
              <a:spcAft>
                <a:spcPts val="1200"/>
              </a:spcAft>
              <a:buClr>
                <a:schemeClr val="accent1">
                  <a:lumMod val="75000"/>
                </a:schemeClr>
              </a:buClr>
              <a:buSzPct val="90000"/>
              <a:buFont typeface="Wingdings 3" panose="05040102010807070707" pitchFamily="18" charset="2"/>
              <a:buChar char="Æ"/>
            </a:pPr>
            <a:r>
              <a:rPr lang="ru-RU" altLang="ru-RU" sz="2400" dirty="0">
                <a:latin typeface="+mn-lt"/>
              </a:rPr>
              <a:t>безопасность внутренних данных</a:t>
            </a:r>
          </a:p>
          <a:p>
            <a:pPr marL="457200" indent="-457200" algn="just" eaLnBrk="1" hangingPunct="1">
              <a:spcAft>
                <a:spcPts val="1200"/>
              </a:spcAft>
              <a:buClr>
                <a:schemeClr val="accent1">
                  <a:lumMod val="75000"/>
                </a:schemeClr>
              </a:buClr>
              <a:buSzPct val="90000"/>
              <a:buFont typeface="Wingdings 3" panose="05040102010807070707" pitchFamily="18" charset="2"/>
              <a:buChar char="Æ"/>
            </a:pPr>
            <a:r>
              <a:rPr lang="ru-RU" altLang="ru-RU" sz="2400" dirty="0">
                <a:latin typeface="+mn-lt"/>
              </a:rPr>
              <a:t>возможность изменять «внутренности», не меняя интерфейс</a:t>
            </a: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0" y="0"/>
            <a:ext cx="9144000" cy="100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Зачем нужна инкапсуляция?</a:t>
            </a:r>
            <a:endParaRPr lang="ru-RU" sz="36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100586" y="6475635"/>
            <a:ext cx="4536504" cy="373745"/>
          </a:xfrm>
        </p:spPr>
        <p:txBody>
          <a:bodyPr/>
          <a:lstStyle/>
          <a:p>
            <a:r>
              <a:rPr lang="ru-RU" dirty="0" smtClean="0"/>
              <a:t>Емельянов В.А.</a:t>
            </a:r>
            <a:r>
              <a:rPr lang="en-US" dirty="0" smtClean="0"/>
              <a:t>: </a:t>
            </a:r>
            <a:r>
              <a:rPr lang="ru-RU" dirty="0" smtClean="0"/>
              <a:t>Объектно-ориентированное программирование</a:t>
            </a:r>
            <a:endParaRPr lang="ru-RU" dirty="0"/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231502" y="6510385"/>
            <a:ext cx="8661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46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30888" y="6484255"/>
            <a:ext cx="2133600" cy="365125"/>
          </a:xfrm>
        </p:spPr>
        <p:txBody>
          <a:bodyPr/>
          <a:lstStyle/>
          <a:p>
            <a:fld id="{751F31DF-B93B-433C-A96F-59ACD632D6DE}" type="slidenum">
              <a:rPr lang="ru-RU" smtClean="0"/>
              <a:t>2</a:t>
            </a:fld>
            <a:endParaRPr lang="ru-RU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652610"/>
              </p:ext>
            </p:extLst>
          </p:nvPr>
        </p:nvGraphicFramePr>
        <p:xfrm>
          <a:off x="-508" y="1005008"/>
          <a:ext cx="9144510" cy="116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04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52048118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691184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800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r>
              <a:rPr lang="ru-RU" sz="3600" b="1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Тенденции разработки ПО</a:t>
            </a:r>
            <a:endParaRPr lang="ru-RU" sz="36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56516" y="1248259"/>
            <a:ext cx="8244916" cy="1809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 algn="just">
              <a:lnSpc>
                <a:spcPct val="90000"/>
              </a:lnSpc>
              <a:spcAft>
                <a:spcPts val="900"/>
              </a:spcAft>
              <a:buClr>
                <a:schemeClr val="accent1">
                  <a:lumMod val="75000"/>
                </a:schemeClr>
              </a:buClr>
              <a:buSzPct val="90000"/>
              <a:buFont typeface="Wingdings 3" panose="05040102010807070707" pitchFamily="18" charset="2"/>
              <a:buChar char="Æ"/>
            </a:pPr>
            <a:r>
              <a:rPr lang="ru-RU" altLang="ru-RU" sz="2100" b="1" dirty="0">
                <a:solidFill>
                  <a:srgbClr val="000000"/>
                </a:solidFill>
              </a:rPr>
              <a:t>переход от расчетов по формулам к сложным задачам </a:t>
            </a:r>
            <a:r>
              <a:rPr lang="ru-RU" altLang="ru-RU" sz="2100" b="1" dirty="0" smtClean="0">
                <a:solidFill>
                  <a:srgbClr val="000000"/>
                </a:solidFill>
              </a:rPr>
              <a:t>моделирования   систем;</a:t>
            </a:r>
            <a:endParaRPr lang="ru-RU" altLang="ru-RU" sz="2100" b="1" dirty="0">
              <a:solidFill>
                <a:srgbClr val="000000"/>
              </a:solidFill>
            </a:endParaRPr>
          </a:p>
          <a:p>
            <a:pPr marL="357188" indent="-357188" algn="just">
              <a:spcAft>
                <a:spcPts val="900"/>
              </a:spcAft>
              <a:buClr>
                <a:schemeClr val="accent1">
                  <a:lumMod val="75000"/>
                </a:schemeClr>
              </a:buClr>
              <a:buSzPct val="90000"/>
              <a:buFont typeface="Wingdings 3" panose="05040102010807070707" pitchFamily="18" charset="2"/>
              <a:buChar char="Æ"/>
            </a:pPr>
            <a:r>
              <a:rPr lang="ru-RU" altLang="ru-RU" sz="2100" b="1" dirty="0">
                <a:solidFill>
                  <a:srgbClr val="000000"/>
                </a:solidFill>
              </a:rPr>
              <a:t>увеличение </a:t>
            </a:r>
            <a:r>
              <a:rPr lang="ru-RU" altLang="ru-RU" sz="2100" b="1" dirty="0" smtClean="0">
                <a:solidFill>
                  <a:srgbClr val="000000"/>
                </a:solidFill>
              </a:rPr>
              <a:t> объемов  обрабатываемых  данных;</a:t>
            </a:r>
            <a:endParaRPr lang="ru-RU" altLang="ru-RU" sz="2100" b="1" dirty="0">
              <a:solidFill>
                <a:srgbClr val="000000"/>
              </a:solidFill>
            </a:endParaRPr>
          </a:p>
          <a:p>
            <a:pPr marL="357188" indent="-357188" algn="just">
              <a:lnSpc>
                <a:spcPct val="90000"/>
              </a:lnSpc>
              <a:spcAft>
                <a:spcPts val="900"/>
              </a:spcAft>
              <a:buClr>
                <a:schemeClr val="accent1">
                  <a:lumMod val="75000"/>
                </a:schemeClr>
              </a:buClr>
              <a:buSzPct val="90000"/>
              <a:buFont typeface="Wingdings 3" panose="05040102010807070707" pitchFamily="18" charset="2"/>
              <a:buChar char="Æ"/>
            </a:pPr>
            <a:r>
              <a:rPr lang="ru-RU" altLang="ru-RU" sz="2100" b="1" dirty="0">
                <a:solidFill>
                  <a:srgbClr val="000000"/>
                </a:solidFill>
              </a:rPr>
              <a:t>повышение </a:t>
            </a:r>
            <a:r>
              <a:rPr lang="ru-RU" altLang="ru-RU" sz="2100" b="1" dirty="0" smtClean="0">
                <a:solidFill>
                  <a:srgbClr val="000000"/>
                </a:solidFill>
              </a:rPr>
              <a:t> сложности  </a:t>
            </a:r>
            <a:r>
              <a:rPr lang="ru-RU" altLang="ru-RU" sz="2100" b="1" dirty="0">
                <a:solidFill>
                  <a:srgbClr val="000000"/>
                </a:solidFill>
              </a:rPr>
              <a:t>программ</a:t>
            </a:r>
            <a:r>
              <a:rPr lang="ru-RU" altLang="ru-RU" sz="2100" dirty="0">
                <a:solidFill>
                  <a:srgbClr val="000000"/>
                </a:solidFill>
              </a:rPr>
              <a:t>, увеличение их длины (до </a:t>
            </a:r>
            <a:r>
              <a:rPr lang="ru-RU" altLang="ru-RU" sz="2100" dirty="0" smtClean="0">
                <a:solidFill>
                  <a:srgbClr val="000000"/>
                </a:solidFill>
              </a:rPr>
              <a:t>миллионов  строк  кода!).</a:t>
            </a:r>
            <a:endParaRPr lang="ru-RU" altLang="ru-RU" sz="2100" dirty="0"/>
          </a:p>
        </p:txBody>
      </p:sp>
      <p:sp>
        <p:nvSpPr>
          <p:cNvPr id="48" name="Text Box 47"/>
          <p:cNvSpPr txBox="1">
            <a:spLocks noChangeArrowheads="1"/>
          </p:cNvSpPr>
          <p:nvPr/>
        </p:nvSpPr>
        <p:spPr bwMode="auto">
          <a:xfrm>
            <a:off x="927251" y="3334842"/>
            <a:ext cx="7386301" cy="7694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00008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180975" indent="-1809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ru-RU" altLang="ru-RU" sz="2400" b="1" dirty="0">
                <a:latin typeface="+mn-lt"/>
              </a:rPr>
              <a:t>  </a:t>
            </a:r>
            <a:r>
              <a:rPr lang="ru-RU" altLang="ru-RU" sz="2000" b="1" dirty="0">
                <a:latin typeface="+mn-lt"/>
              </a:rPr>
              <a:t>Сложность программ превышает возможности одного </a:t>
            </a:r>
            <a:r>
              <a:rPr lang="ru-RU" altLang="ru-RU" sz="2000" b="1" dirty="0" smtClean="0">
                <a:latin typeface="+mn-lt"/>
              </a:rPr>
              <a:t>человека (программиста).</a:t>
            </a:r>
            <a:endParaRPr lang="ru-RU" altLang="ru-RU" sz="2000" b="1" dirty="0">
              <a:latin typeface="+mn-lt"/>
            </a:endParaRPr>
          </a:p>
        </p:txBody>
      </p:sp>
      <p:sp>
        <p:nvSpPr>
          <p:cNvPr id="49" name="Oval 48"/>
          <p:cNvSpPr>
            <a:spLocks noChangeArrowheads="1"/>
          </p:cNvSpPr>
          <p:nvPr/>
        </p:nvSpPr>
        <p:spPr bwMode="auto">
          <a:xfrm>
            <a:off x="460526" y="3228479"/>
            <a:ext cx="649288" cy="66357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ru-RU" altLang="ru-RU" sz="4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!</a:t>
            </a:r>
          </a:p>
        </p:txBody>
      </p:sp>
      <p:sp>
        <p:nvSpPr>
          <p:cNvPr id="51" name="Прямоугольник 3"/>
          <p:cNvSpPr>
            <a:spLocks noChangeArrowheads="1"/>
          </p:cNvSpPr>
          <p:nvPr/>
        </p:nvSpPr>
        <p:spPr bwMode="auto">
          <a:xfrm>
            <a:off x="456516" y="4236591"/>
            <a:ext cx="8434387" cy="1585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4625" indent="-1746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ru-RU" altLang="ru-RU" sz="2200" b="1" u="sng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В итоге</a:t>
            </a:r>
            <a:r>
              <a:rPr lang="ru-RU" altLang="ru-RU" sz="2200" dirty="0">
                <a:solidFill>
                  <a:srgbClr val="000000"/>
                </a:solidFill>
                <a:latin typeface="+mn-lt"/>
              </a:rPr>
              <a:t>:</a:t>
            </a:r>
          </a:p>
          <a:p>
            <a:pPr marL="1439863" indent="-342900" eaLnBrk="1" hangingPunct="1"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90000"/>
              <a:buFont typeface="Wingdings 3" panose="05040102010807070707" pitchFamily="18" charset="2"/>
              <a:buChar char="Æ"/>
            </a:pPr>
            <a:r>
              <a:rPr lang="ru-RU" altLang="ru-RU" sz="2000" dirty="0">
                <a:solidFill>
                  <a:srgbClr val="000000"/>
                </a:solidFill>
                <a:latin typeface="+mn-lt"/>
              </a:rPr>
              <a:t>коллективная разработка</a:t>
            </a:r>
          </a:p>
          <a:p>
            <a:pPr marL="1439863" indent="-342900" eaLnBrk="1" hangingPunct="1"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90000"/>
              <a:buFont typeface="Wingdings 3" panose="05040102010807070707" pitchFamily="18" charset="2"/>
              <a:buChar char="Æ"/>
            </a:pPr>
            <a:r>
              <a:rPr lang="ru-RU" altLang="ru-RU" sz="2000" dirty="0">
                <a:solidFill>
                  <a:srgbClr val="000000"/>
                </a:solidFill>
                <a:latin typeface="+mn-lt"/>
              </a:rPr>
              <a:t>каждый делает свою часть независимо от других</a:t>
            </a:r>
          </a:p>
          <a:p>
            <a:pPr marL="1439863" indent="-342900" eaLnBrk="1" hangingPunct="1"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90000"/>
              <a:buFont typeface="Wingdings 3" panose="05040102010807070707" pitchFamily="18" charset="2"/>
              <a:buChar char="Æ"/>
            </a:pPr>
            <a:r>
              <a:rPr lang="ru-RU" altLang="ru-RU" sz="2000" dirty="0">
                <a:solidFill>
                  <a:srgbClr val="000000"/>
                </a:solidFill>
                <a:latin typeface="+mn-lt"/>
              </a:rPr>
              <a:t>части программы легко «собрать» вместе</a:t>
            </a:r>
            <a:endParaRPr lang="ru-RU" altLang="ru-RU" sz="2000" dirty="0">
              <a:latin typeface="+mn-lt"/>
            </a:endParaRPr>
          </a:p>
        </p:txBody>
      </p:sp>
      <p:grpSp>
        <p:nvGrpSpPr>
          <p:cNvPr id="52" name="Group 49"/>
          <p:cNvGrpSpPr>
            <a:grpSpLocks/>
          </p:cNvGrpSpPr>
          <p:nvPr/>
        </p:nvGrpSpPr>
        <p:grpSpPr bwMode="auto">
          <a:xfrm>
            <a:off x="460526" y="5804293"/>
            <a:ext cx="1651000" cy="663575"/>
            <a:chOff x="274" y="1191"/>
            <a:chExt cx="1040" cy="418"/>
          </a:xfrm>
        </p:grpSpPr>
        <p:sp>
          <p:nvSpPr>
            <p:cNvPr id="53" name="Text Box 47"/>
            <p:cNvSpPr txBox="1">
              <a:spLocks noChangeArrowheads="1"/>
            </p:cNvSpPr>
            <p:nvPr/>
          </p:nvSpPr>
          <p:spPr bwMode="auto">
            <a:xfrm>
              <a:off x="568" y="1258"/>
              <a:ext cx="746" cy="2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marL="180975" indent="-18097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ru-RU" altLang="ru-RU" sz="2000" b="1" dirty="0">
                  <a:latin typeface="+mn-lt"/>
                </a:rPr>
                <a:t>  Как?</a:t>
              </a:r>
            </a:p>
          </p:txBody>
        </p:sp>
        <p:sp>
          <p:nvSpPr>
            <p:cNvPr id="54" name="Oval 48"/>
            <p:cNvSpPr>
              <a:spLocks noChangeArrowheads="1"/>
            </p:cNvSpPr>
            <p:nvPr/>
          </p:nvSpPr>
          <p:spPr bwMode="auto">
            <a:xfrm>
              <a:off x="274" y="1191"/>
              <a:ext cx="409" cy="41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9525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ru-RU" altLang="ru-RU" sz="44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?</a:t>
              </a:r>
            </a:p>
          </p:txBody>
        </p:sp>
      </p:grpSp>
      <p:sp>
        <p:nvSpPr>
          <p:cNvPr id="12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100586" y="6475635"/>
            <a:ext cx="4536504" cy="373745"/>
          </a:xfrm>
        </p:spPr>
        <p:txBody>
          <a:bodyPr/>
          <a:lstStyle/>
          <a:p>
            <a:r>
              <a:rPr lang="ru-RU" dirty="0" smtClean="0"/>
              <a:t>Емельянов В.А.</a:t>
            </a:r>
            <a:r>
              <a:rPr lang="en-US" dirty="0" smtClean="0"/>
              <a:t>: </a:t>
            </a:r>
            <a:r>
              <a:rPr lang="ru-RU" dirty="0" smtClean="0"/>
              <a:t>Объектно-ориентированное программирование</a:t>
            </a:r>
            <a:endParaRPr lang="ru-RU" dirty="0"/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>
            <a:off x="231502" y="6510385"/>
            <a:ext cx="8661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491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30888" y="6484255"/>
            <a:ext cx="2133600" cy="365125"/>
          </a:xfrm>
        </p:spPr>
        <p:txBody>
          <a:bodyPr/>
          <a:lstStyle/>
          <a:p>
            <a:fld id="{751F31DF-B93B-433C-A96F-59ACD632D6DE}" type="slidenum">
              <a:rPr lang="ru-RU" smtClean="0"/>
              <a:t>20</a:t>
            </a:fld>
            <a:endParaRPr lang="ru-RU" dirty="0"/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64433"/>
              </p:ext>
            </p:extLst>
          </p:nvPr>
        </p:nvGraphicFramePr>
        <p:xfrm>
          <a:off x="-510" y="1008000"/>
          <a:ext cx="9144510" cy="116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04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52048118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691184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Заголовок 1"/>
          <p:cNvSpPr txBox="1">
            <a:spLocks/>
          </p:cNvSpPr>
          <p:nvPr/>
        </p:nvSpPr>
        <p:spPr>
          <a:xfrm>
            <a:off x="0" y="0"/>
            <a:ext cx="9144000" cy="100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Наследование</a:t>
            </a:r>
            <a:endParaRPr lang="ru-RU" sz="36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467544" y="1340768"/>
            <a:ext cx="8280920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ru-RU" altLang="ru-RU" sz="2400" b="1" u="sng" dirty="0">
                <a:solidFill>
                  <a:schemeClr val="accent1">
                    <a:lumMod val="75000"/>
                  </a:schemeClr>
                </a:solidFill>
              </a:rPr>
              <a:t>Наследование</a:t>
            </a:r>
            <a:r>
              <a:rPr lang="ru-RU" altLang="ru-RU" sz="2400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en-US" altLang="ru-RU" sz="2400" b="1" u="sng" dirty="0">
                <a:solidFill>
                  <a:schemeClr val="accent1">
                    <a:lumMod val="75000"/>
                  </a:schemeClr>
                </a:solidFill>
              </a:rPr>
              <a:t>inheritance</a:t>
            </a:r>
            <a:r>
              <a:rPr lang="en-US" altLang="ru-RU" sz="2400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r>
              <a:rPr lang="ru-RU" altLang="ru-RU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altLang="ru-RU" sz="2400" dirty="0"/>
              <a:t>– механизм создания новых классов </a:t>
            </a:r>
            <a:r>
              <a:rPr lang="ru-RU" altLang="ru-RU" sz="2400" dirty="0" smtClean="0"/>
              <a:t> на  основе  существующих.</a:t>
            </a:r>
            <a:endParaRPr lang="en-US" altLang="ru-RU" sz="2400" dirty="0"/>
          </a:p>
          <a:p>
            <a:pPr marL="714375" indent="-342900" algn="just">
              <a:spcAft>
                <a:spcPts val="1200"/>
              </a:spcAft>
              <a:buClr>
                <a:schemeClr val="accent1">
                  <a:lumMod val="75000"/>
                </a:schemeClr>
              </a:buClr>
              <a:buSzPct val="90000"/>
              <a:buFont typeface="Wingdings 3" panose="05040102010807070707" pitchFamily="18" charset="2"/>
              <a:buChar char="Æ"/>
            </a:pPr>
            <a:r>
              <a:rPr lang="ru-RU" altLang="ru-RU" sz="2200" dirty="0"/>
              <a:t>При </a:t>
            </a:r>
            <a:r>
              <a:rPr lang="ru-RU" altLang="ru-RU" sz="2200" dirty="0" smtClean="0"/>
              <a:t> наследовании  </a:t>
            </a:r>
            <a:r>
              <a:rPr lang="ru-RU" altLang="ru-RU" sz="2200" b="1" i="1" dirty="0" smtClean="0"/>
              <a:t>дочернему  </a:t>
            </a:r>
            <a:r>
              <a:rPr lang="ru-RU" altLang="ru-RU" sz="2200" b="1" i="1" dirty="0"/>
              <a:t>классу</a:t>
            </a:r>
            <a:r>
              <a:rPr lang="ru-RU" altLang="ru-RU" sz="2200" dirty="0"/>
              <a:t> </a:t>
            </a:r>
            <a:r>
              <a:rPr lang="ru-RU" altLang="ru-RU" sz="2200" dirty="0" smtClean="0"/>
              <a:t> </a:t>
            </a:r>
            <a:r>
              <a:rPr lang="en-US" altLang="ru-RU" sz="2200" dirty="0" smtClean="0"/>
              <a:t>(</a:t>
            </a:r>
            <a:r>
              <a:rPr lang="en-US" altLang="ru-RU" sz="2200" b="1" i="1" dirty="0"/>
              <a:t>subclass</a:t>
            </a:r>
            <a:r>
              <a:rPr lang="en-US" altLang="ru-RU" sz="2200" dirty="0"/>
              <a:t>)</a:t>
            </a:r>
            <a:r>
              <a:rPr lang="ru-RU" altLang="ru-RU" sz="2200" dirty="0"/>
              <a:t> передаются поля и методы </a:t>
            </a:r>
            <a:r>
              <a:rPr lang="ru-RU" altLang="ru-RU" sz="2200" b="1" i="1" dirty="0"/>
              <a:t>родительского класса</a:t>
            </a:r>
            <a:r>
              <a:rPr lang="en-US" altLang="ru-RU" sz="2200" dirty="0"/>
              <a:t> </a:t>
            </a:r>
            <a:r>
              <a:rPr lang="ru-RU" altLang="ru-RU" sz="2200" dirty="0"/>
              <a:t>(</a:t>
            </a:r>
            <a:r>
              <a:rPr lang="en-US" altLang="ru-RU" sz="2200" b="1" i="1" dirty="0"/>
              <a:t>superclass</a:t>
            </a:r>
            <a:r>
              <a:rPr lang="en-US" altLang="ru-RU" sz="2200" dirty="0"/>
              <a:t>)</a:t>
            </a:r>
            <a:r>
              <a:rPr lang="ru-RU" altLang="ru-RU" sz="2200" dirty="0"/>
              <a:t> </a:t>
            </a:r>
          </a:p>
          <a:p>
            <a:pPr marL="714375" indent="-342900" algn="just">
              <a:spcAft>
                <a:spcPts val="1200"/>
              </a:spcAft>
              <a:buClr>
                <a:schemeClr val="accent1">
                  <a:lumMod val="75000"/>
                </a:schemeClr>
              </a:buClr>
              <a:buSzPct val="90000"/>
              <a:buFont typeface="Wingdings 3" panose="05040102010807070707" pitchFamily="18" charset="2"/>
              <a:buChar char="Æ"/>
            </a:pPr>
            <a:r>
              <a:rPr lang="ru-RU" altLang="ru-RU" sz="2200" dirty="0"/>
              <a:t>У класса может быть один родитель и любое количество </a:t>
            </a:r>
            <a:r>
              <a:rPr lang="ru-RU" altLang="ru-RU" sz="2200" dirty="0" smtClean="0"/>
              <a:t>дочерних  </a:t>
            </a:r>
            <a:r>
              <a:rPr lang="ru-RU" altLang="ru-RU" sz="2200" dirty="0"/>
              <a:t>классов</a:t>
            </a:r>
          </a:p>
        </p:txBody>
      </p:sp>
      <p:graphicFrame>
        <p:nvGraphicFramePr>
          <p:cNvPr id="1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165978"/>
              </p:ext>
            </p:extLst>
          </p:nvPr>
        </p:nvGraphicFramePr>
        <p:xfrm>
          <a:off x="2951820" y="4036541"/>
          <a:ext cx="3204356" cy="2355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6" name="Visio" r:id="rId4" imgW="3623788" imgH="2664033" progId="Visio.Drawing.11">
                  <p:embed/>
                </p:oleObj>
              </mc:Choice>
              <mc:Fallback>
                <p:oleObj name="Visio" r:id="rId4" imgW="3623788" imgH="2664033" progId="Visio.Drawing.11">
                  <p:embed/>
                  <p:pic>
                    <p:nvPicPr>
                      <p:cNvPr id="2970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1820" y="4036541"/>
                        <a:ext cx="3204356" cy="23557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100586" y="6475635"/>
            <a:ext cx="4536504" cy="373745"/>
          </a:xfrm>
        </p:spPr>
        <p:txBody>
          <a:bodyPr/>
          <a:lstStyle/>
          <a:p>
            <a:r>
              <a:rPr lang="ru-RU" dirty="0" smtClean="0"/>
              <a:t>Емельянов В.А.</a:t>
            </a:r>
            <a:r>
              <a:rPr lang="en-US" dirty="0" smtClean="0"/>
              <a:t>: </a:t>
            </a:r>
            <a:r>
              <a:rPr lang="ru-RU" dirty="0" smtClean="0"/>
              <a:t>Объектно-ориентированное программирование</a:t>
            </a:r>
            <a:endParaRPr lang="ru-RU" dirty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231502" y="6510385"/>
            <a:ext cx="8661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60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40252" y="6484255"/>
            <a:ext cx="2133600" cy="365125"/>
          </a:xfrm>
        </p:spPr>
        <p:txBody>
          <a:bodyPr/>
          <a:lstStyle/>
          <a:p>
            <a:fld id="{751F31DF-B93B-433C-A96F-59ACD632D6DE}" type="slidenum">
              <a:rPr lang="ru-RU" smtClean="0"/>
              <a:t>21</a:t>
            </a:fld>
            <a:endParaRPr lang="ru-RU" dirty="0"/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704767"/>
              </p:ext>
            </p:extLst>
          </p:nvPr>
        </p:nvGraphicFramePr>
        <p:xfrm>
          <a:off x="-508" y="1003425"/>
          <a:ext cx="9144510" cy="116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04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52048118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691184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Заголовок 1"/>
          <p:cNvSpPr txBox="1">
            <a:spLocks/>
          </p:cNvSpPr>
          <p:nvPr/>
        </p:nvSpPr>
        <p:spPr>
          <a:xfrm>
            <a:off x="0" y="0"/>
            <a:ext cx="9144000" cy="100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Наследование</a:t>
            </a:r>
            <a:endParaRPr lang="ru-RU" sz="36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23528" y="1245216"/>
            <a:ext cx="5616624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altLang="ru-RU" sz="2400" b="1" u="sng" dirty="0">
                <a:solidFill>
                  <a:schemeClr val="accent1">
                    <a:lumMod val="75000"/>
                  </a:schemeClr>
                </a:solidFill>
              </a:rPr>
              <a:t>Наследование в разработке </a:t>
            </a:r>
            <a:r>
              <a:rPr lang="ru-RU" altLang="ru-RU" sz="2400" b="1" u="sng" dirty="0" smtClean="0">
                <a:solidFill>
                  <a:schemeClr val="accent1">
                    <a:lumMod val="75000"/>
                  </a:schemeClr>
                </a:solidFill>
              </a:rPr>
              <a:t>кода</a:t>
            </a:r>
            <a:r>
              <a:rPr lang="ru-RU" altLang="ru-RU" sz="2400" b="1" dirty="0" smtClean="0">
                <a:solidFill>
                  <a:schemeClr val="accent1">
                    <a:lumMod val="75000"/>
                  </a:schemeClr>
                </a:solidFill>
              </a:rPr>
              <a:t>:</a:t>
            </a:r>
            <a:endParaRPr lang="ru-RU" sz="2000" dirty="0" smtClean="0"/>
          </a:p>
          <a:p>
            <a:pPr marL="342900" indent="-3429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90000"/>
              <a:buFont typeface="Wingdings 3" panose="05040102010807070707" pitchFamily="18" charset="2"/>
              <a:buChar char="Æ"/>
            </a:pPr>
            <a:r>
              <a:rPr lang="ru-RU" sz="2000" dirty="0" smtClean="0"/>
              <a:t>Определение </a:t>
            </a:r>
            <a:r>
              <a:rPr lang="ru-RU" sz="2000" dirty="0"/>
              <a:t>нового типа данных путем указания отличий от ранее </a:t>
            </a:r>
            <a:r>
              <a:rPr lang="ru-RU" sz="2000" dirty="0" smtClean="0"/>
              <a:t>определенного типа </a:t>
            </a:r>
            <a:r>
              <a:rPr lang="ru-RU" sz="2000" dirty="0"/>
              <a:t>данных. </a:t>
            </a:r>
            <a:endParaRPr lang="ru-RU" sz="2000" dirty="0" smtClean="0"/>
          </a:p>
          <a:p>
            <a:pPr marL="342900" indent="-3429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90000"/>
              <a:buFont typeface="Wingdings 3" panose="05040102010807070707" pitchFamily="18" charset="2"/>
              <a:buChar char="Æ"/>
            </a:pPr>
            <a:r>
              <a:rPr lang="ru-RU" sz="2000" dirty="0" smtClean="0"/>
              <a:t>Определяемый </a:t>
            </a:r>
            <a:r>
              <a:rPr lang="ru-RU" sz="2000" dirty="0"/>
              <a:t>тип данных будет содержать поля и методы </a:t>
            </a:r>
            <a:r>
              <a:rPr lang="ru-RU" sz="2000" dirty="0" smtClean="0"/>
              <a:t>предка (унаследованные </a:t>
            </a:r>
            <a:r>
              <a:rPr lang="ru-RU" sz="2000" dirty="0"/>
              <a:t>поля и методы) и поля и методы, определенные в нем самом</a:t>
            </a:r>
            <a:r>
              <a:rPr lang="ru-RU" sz="2000" dirty="0" smtClean="0"/>
              <a:t>.</a:t>
            </a:r>
          </a:p>
          <a:p>
            <a:pPr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90000"/>
            </a:pPr>
            <a:endParaRPr lang="ru-RU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474067" y="4418906"/>
            <a:ext cx="2952328" cy="1907600"/>
          </a:xfrm>
          <a:prstGeom prst="rect">
            <a:avLst/>
          </a:prstGeom>
          <a:solidFill>
            <a:srgbClr val="F7FAFF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ru-RU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  //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Класс предок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endParaRPr lang="ru-RU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2B91AF"/>
                </a:solidFill>
                <a:latin typeface="Consolas" panose="020B0609020204030204" pitchFamily="49" charset="0"/>
              </a:rPr>
              <a:t>ClassA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//Поля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//Методы()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25" name="TextBox 24"/>
          <p:cNvSpPr txBox="1"/>
          <p:nvPr/>
        </p:nvSpPr>
        <p:spPr>
          <a:xfrm>
            <a:off x="467544" y="4185084"/>
            <a:ext cx="976908" cy="23382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tIns="0" bIns="0" rtlCol="0">
            <a:no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</a:t>
            </a:r>
            <a:endParaRPr lang="ru-RU" sz="1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4319972" y="4423312"/>
            <a:ext cx="4212468" cy="1903194"/>
          </a:xfrm>
          <a:prstGeom prst="rect">
            <a:avLst/>
          </a:prstGeom>
          <a:solidFill>
            <a:srgbClr val="F7FAFF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ru-RU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 //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Класс потомок(наследник</a:t>
            </a:r>
            <a:r>
              <a:rPr lang="ru-RU" dirty="0" smtClean="0">
                <a:solidFill>
                  <a:srgbClr val="008000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80000"/>
              </a:lnSpc>
            </a:pP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2B91AF"/>
                </a:solidFill>
                <a:latin typeface="Consolas" panose="020B0609020204030204" pitchFamily="49" charset="0"/>
              </a:rPr>
              <a:t>ClassB</a:t>
            </a:r>
            <a:r>
              <a:rPr lang="en-US" dirty="0" smtClean="0">
                <a:solidFill>
                  <a:srgbClr val="2B91AF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 err="1" smtClean="0">
                <a:solidFill>
                  <a:srgbClr val="2B91AF"/>
                </a:solidFill>
                <a:latin typeface="Consolas" panose="020B0609020204030204" pitchFamily="49" charset="0"/>
              </a:rPr>
              <a:t>ClassA</a:t>
            </a:r>
            <a:endParaRPr lang="en-US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Дополнительные поля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Дополнительные методы()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ru-RU" dirty="0"/>
          </a:p>
        </p:txBody>
      </p:sp>
      <p:sp>
        <p:nvSpPr>
          <p:cNvPr id="27" name="TextBox 26"/>
          <p:cNvSpPr txBox="1"/>
          <p:nvPr/>
        </p:nvSpPr>
        <p:spPr>
          <a:xfrm>
            <a:off x="4313449" y="4185084"/>
            <a:ext cx="976908" cy="2382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tIns="0" bIns="0" rtlCol="0">
            <a:no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</a:t>
            </a:r>
            <a:endParaRPr lang="ru-RU" sz="1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6375723" y="1232756"/>
            <a:ext cx="25332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sz="2400" b="1" u="sng" dirty="0">
                <a:solidFill>
                  <a:schemeClr val="accent1">
                    <a:lumMod val="75000"/>
                  </a:schemeClr>
                </a:solidFill>
              </a:rPr>
              <a:t>Наследование в </a:t>
            </a:r>
            <a:r>
              <a:rPr lang="ru-RU" altLang="ru-RU" sz="2400" b="1" u="sng" dirty="0" smtClean="0">
                <a:solidFill>
                  <a:schemeClr val="accent1">
                    <a:lumMod val="75000"/>
                  </a:schemeClr>
                </a:solidFill>
              </a:rPr>
              <a:t>проектировании:</a:t>
            </a:r>
            <a:endParaRPr lang="ru-RU" sz="2400" dirty="0"/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312" y="2517470"/>
            <a:ext cx="1747267" cy="1385921"/>
          </a:xfrm>
          <a:prstGeom prst="rect">
            <a:avLst/>
          </a:prstGeom>
        </p:spPr>
      </p:pic>
      <p:sp>
        <p:nvSpPr>
          <p:cNvPr id="30" name="Прямоугольник 29"/>
          <p:cNvSpPr/>
          <p:nvPr/>
        </p:nvSpPr>
        <p:spPr>
          <a:xfrm>
            <a:off x="6262911" y="2394597"/>
            <a:ext cx="2646055" cy="1610467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TextBox 30"/>
          <p:cNvSpPr txBox="1"/>
          <p:nvPr/>
        </p:nvSpPr>
        <p:spPr>
          <a:xfrm>
            <a:off x="6256388" y="2175640"/>
            <a:ext cx="1112334" cy="20356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tIns="0" bIns="0" rtlCol="0">
            <a:noAutofit/>
          </a:bodyPr>
          <a:lstStyle/>
          <a:p>
            <a:pPr algn="ctr"/>
            <a:r>
              <a:rPr lang="en-US" sz="15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UML</a:t>
            </a:r>
            <a:endParaRPr lang="ru-RU" sz="15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100586" y="6475635"/>
            <a:ext cx="4536504" cy="373745"/>
          </a:xfrm>
        </p:spPr>
        <p:txBody>
          <a:bodyPr/>
          <a:lstStyle/>
          <a:p>
            <a:r>
              <a:rPr lang="ru-RU" dirty="0" smtClean="0"/>
              <a:t>Емельянов В.А.</a:t>
            </a:r>
            <a:r>
              <a:rPr lang="en-US" dirty="0" smtClean="0"/>
              <a:t>: </a:t>
            </a:r>
            <a:r>
              <a:rPr lang="ru-RU" dirty="0" smtClean="0"/>
              <a:t>Объектно-ориентированное программирование</a:t>
            </a:r>
            <a:endParaRPr lang="ru-RU" dirty="0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231502" y="6510385"/>
            <a:ext cx="8661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10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30888" y="6484255"/>
            <a:ext cx="2133600" cy="365125"/>
          </a:xfrm>
        </p:spPr>
        <p:txBody>
          <a:bodyPr/>
          <a:lstStyle/>
          <a:p>
            <a:fld id="{751F31DF-B93B-433C-A96F-59ACD632D6DE}" type="slidenum">
              <a:rPr lang="ru-RU" smtClean="0"/>
              <a:t>22</a:t>
            </a:fld>
            <a:endParaRPr lang="ru-RU" dirty="0"/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639959"/>
              </p:ext>
            </p:extLst>
          </p:nvPr>
        </p:nvGraphicFramePr>
        <p:xfrm>
          <a:off x="0" y="1002146"/>
          <a:ext cx="9144510" cy="116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04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52048118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691184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Заголовок 1"/>
          <p:cNvSpPr txBox="1">
            <a:spLocks/>
          </p:cNvSpPr>
          <p:nvPr/>
        </p:nvSpPr>
        <p:spPr>
          <a:xfrm>
            <a:off x="0" y="0"/>
            <a:ext cx="9144000" cy="100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Наследование</a:t>
            </a:r>
            <a:endParaRPr lang="ru-RU" sz="36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231502" y="1557134"/>
            <a:ext cx="8786483" cy="3954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altLang="ru-RU" sz="2400" b="1" u="sng" dirty="0" smtClean="0">
                <a:solidFill>
                  <a:schemeClr val="accent1">
                    <a:lumMod val="75000"/>
                  </a:schemeClr>
                </a:solidFill>
              </a:rPr>
              <a:t>Особенности наследования в </a:t>
            </a:r>
            <a:r>
              <a:rPr lang="en-US" altLang="ru-RU" sz="2400" b="1" u="sng" dirty="0" smtClean="0">
                <a:solidFill>
                  <a:schemeClr val="accent1">
                    <a:lumMod val="75000"/>
                  </a:schemeClr>
                </a:solidFill>
              </a:rPr>
              <a:t>C#</a:t>
            </a:r>
            <a:r>
              <a:rPr lang="ru-RU" altLang="ru-RU" sz="2400" b="1" u="sng" dirty="0" smtClean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en-US" altLang="ru-RU" sz="2400" b="1" u="sng" dirty="0" smtClean="0">
                <a:solidFill>
                  <a:schemeClr val="accent1">
                    <a:lumMod val="75000"/>
                  </a:schemeClr>
                </a:solidFill>
              </a:rPr>
              <a:t>Java, PHP </a:t>
            </a:r>
            <a:r>
              <a:rPr lang="ru-RU" altLang="ru-RU" sz="2400" b="1" u="sng" dirty="0" smtClean="0">
                <a:solidFill>
                  <a:schemeClr val="accent1">
                    <a:lumMod val="75000"/>
                  </a:schemeClr>
                </a:solidFill>
              </a:rPr>
              <a:t>и др.)</a:t>
            </a:r>
            <a:r>
              <a:rPr lang="en-US" altLang="ru-RU" sz="2400" b="1" dirty="0" smtClean="0">
                <a:solidFill>
                  <a:schemeClr val="accent1">
                    <a:lumMod val="75000"/>
                  </a:schemeClr>
                </a:solidFill>
              </a:rPr>
              <a:t>:</a:t>
            </a:r>
            <a:endParaRPr lang="ru-RU" sz="2000" dirty="0" smtClean="0"/>
          </a:p>
          <a:p>
            <a:pPr marL="893763" indent="-3429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90000"/>
              <a:buFont typeface="Wingdings 3" panose="05040102010807070707" pitchFamily="18" charset="2"/>
              <a:buChar char="Æ"/>
            </a:pPr>
            <a:r>
              <a:rPr lang="ru-RU" sz="2200" dirty="0"/>
              <a:t>Класс предок может </a:t>
            </a:r>
            <a:r>
              <a:rPr lang="ru-RU" sz="2200" dirty="0" smtClean="0"/>
              <a:t>иметь</a:t>
            </a:r>
            <a:r>
              <a:rPr lang="en-US" sz="2200" dirty="0" smtClean="0"/>
              <a:t> </a:t>
            </a:r>
            <a:r>
              <a:rPr lang="ru-RU" sz="2200" dirty="0" smtClean="0"/>
              <a:t>несколько </a:t>
            </a:r>
            <a:r>
              <a:rPr lang="ru-RU" sz="2200" dirty="0"/>
              <a:t>классов потомков </a:t>
            </a:r>
            <a:br>
              <a:rPr lang="ru-RU" sz="2200" dirty="0"/>
            </a:br>
            <a:endParaRPr lang="en-US" sz="2200" dirty="0" smtClean="0"/>
          </a:p>
          <a:p>
            <a:pPr marL="893763" indent="-3429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90000"/>
              <a:buFont typeface="Wingdings 3" panose="05040102010807070707" pitchFamily="18" charset="2"/>
              <a:buChar char="Æ"/>
            </a:pPr>
            <a:endParaRPr lang="en-US" sz="2200" dirty="0" smtClean="0"/>
          </a:p>
          <a:p>
            <a:pPr marL="893763" indent="-3429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90000"/>
              <a:buFont typeface="Wingdings 3" panose="05040102010807070707" pitchFamily="18" charset="2"/>
              <a:buChar char="Æ"/>
            </a:pPr>
            <a:endParaRPr lang="en-US" sz="2200" dirty="0"/>
          </a:p>
          <a:p>
            <a:pPr marL="893763" indent="-3429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90000"/>
              <a:buFont typeface="Wingdings 3" panose="05040102010807070707" pitchFamily="18" charset="2"/>
              <a:buChar char="Æ"/>
            </a:pPr>
            <a:endParaRPr lang="en-US" sz="2200" dirty="0" smtClean="0"/>
          </a:p>
          <a:p>
            <a:pPr marL="893763" indent="-3429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90000"/>
              <a:buFont typeface="Wingdings 3" panose="05040102010807070707" pitchFamily="18" charset="2"/>
              <a:buChar char="Æ"/>
            </a:pPr>
            <a:r>
              <a:rPr lang="ru-RU" sz="2200" dirty="0"/>
              <a:t>Класс </a:t>
            </a:r>
            <a:r>
              <a:rPr lang="ru-RU" sz="2200" dirty="0" smtClean="0"/>
              <a:t> может  </a:t>
            </a:r>
            <a:r>
              <a:rPr lang="ru-RU" sz="2200" dirty="0"/>
              <a:t>иметь </a:t>
            </a:r>
            <a:r>
              <a:rPr lang="ru-RU" sz="2200" dirty="0" smtClean="0"/>
              <a:t> не  более </a:t>
            </a:r>
            <a:r>
              <a:rPr lang="en-US" sz="2200" dirty="0" smtClean="0"/>
              <a:t> </a:t>
            </a:r>
            <a:r>
              <a:rPr lang="ru-RU" sz="2200" dirty="0" smtClean="0"/>
              <a:t>одного  </a:t>
            </a:r>
            <a:r>
              <a:rPr lang="ru-RU" sz="2200" dirty="0"/>
              <a:t>предка</a:t>
            </a:r>
            <a:r>
              <a:rPr lang="ru-RU" sz="2200" b="1" dirty="0" smtClean="0">
                <a:solidFill>
                  <a:srgbClr val="C00000"/>
                </a:solidFill>
              </a:rPr>
              <a:t> </a:t>
            </a:r>
            <a:r>
              <a:rPr lang="ru-RU" sz="2200" b="1" dirty="0" smtClean="0">
                <a:solidFill>
                  <a:schemeClr val="accent1">
                    <a:lumMod val="75000"/>
                  </a:schemeClr>
                </a:solidFill>
              </a:rPr>
              <a:t>(множественное</a:t>
            </a: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sz="2200" b="1" dirty="0" smtClean="0">
                <a:solidFill>
                  <a:schemeClr val="accent1">
                    <a:lumMod val="75000"/>
                  </a:schemeClr>
                </a:solidFill>
              </a:rPr>
              <a:t>  наследование   запрещено, в отличие от  </a:t>
            </a: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</a:rPr>
              <a:t>C++</a:t>
            </a:r>
            <a:r>
              <a:rPr lang="ru-RU" sz="2200" b="1" dirty="0" smtClean="0">
                <a:solidFill>
                  <a:schemeClr val="accent1">
                    <a:lumMod val="75000"/>
                  </a:schemeClr>
                </a:solidFill>
              </a:rPr>
              <a:t>  и  </a:t>
            </a: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</a:rPr>
              <a:t>UML</a:t>
            </a:r>
            <a:r>
              <a:rPr lang="ru-RU" sz="2200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r>
              <a:rPr lang="ru-RU" sz="2200" b="1" dirty="0" smtClean="0">
                <a:solidFill>
                  <a:srgbClr val="C00000"/>
                </a:solidFill>
              </a:rPr>
              <a:t> </a:t>
            </a:r>
            <a:endParaRPr lang="en-US" sz="2200" b="1" dirty="0" smtClean="0">
              <a:solidFill>
                <a:srgbClr val="C00000"/>
              </a:solidFill>
            </a:endParaRPr>
          </a:p>
          <a:p>
            <a:pPr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90000"/>
            </a:pPr>
            <a:r>
              <a:rPr lang="ru-RU" sz="2000" dirty="0"/>
              <a:t/>
            </a:r>
            <a:br>
              <a:rPr lang="ru-RU" sz="2000" dirty="0"/>
            </a:br>
            <a:endParaRPr lang="ru-RU" dirty="0"/>
          </a:p>
        </p:txBody>
      </p:sp>
      <p:grpSp>
        <p:nvGrpSpPr>
          <p:cNvPr id="6" name="Группа 5"/>
          <p:cNvGrpSpPr/>
          <p:nvPr/>
        </p:nvGrpSpPr>
        <p:grpSpPr>
          <a:xfrm>
            <a:off x="899592" y="2759040"/>
            <a:ext cx="7988195" cy="707660"/>
            <a:chOff x="899592" y="2971719"/>
            <a:chExt cx="7988195" cy="707660"/>
          </a:xfrm>
        </p:grpSpPr>
        <p:grpSp>
          <p:nvGrpSpPr>
            <p:cNvPr id="14" name="Группа 13"/>
            <p:cNvGrpSpPr/>
            <p:nvPr/>
          </p:nvGrpSpPr>
          <p:grpSpPr>
            <a:xfrm>
              <a:off x="3730336" y="2975070"/>
              <a:ext cx="2326707" cy="686260"/>
              <a:chOff x="3563888" y="3981830"/>
              <a:chExt cx="1800200" cy="1501285"/>
            </a:xfrm>
            <a:solidFill>
              <a:srgbClr val="EFF5FF"/>
            </a:solidFill>
          </p:grpSpPr>
          <p:sp>
            <p:nvSpPr>
              <p:cNvPr id="23" name="Прямоугольник 22"/>
              <p:cNvSpPr/>
              <p:nvPr/>
            </p:nvSpPr>
            <p:spPr>
              <a:xfrm>
                <a:off x="3563888" y="3981830"/>
                <a:ext cx="1800200" cy="1501285"/>
              </a:xfrm>
              <a:prstGeom prst="rect">
                <a:avLst/>
              </a:prstGeom>
              <a:grpFill/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24" name="Прямая соединительная линия 23"/>
              <p:cNvCxnSpPr/>
              <p:nvPr/>
            </p:nvCxnSpPr>
            <p:spPr>
              <a:xfrm>
                <a:off x="3563888" y="4604571"/>
                <a:ext cx="1800200" cy="0"/>
              </a:xfrm>
              <a:prstGeom prst="line">
                <a:avLst/>
              </a:prstGeom>
              <a:grpFill/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3707904" y="2987063"/>
              <a:ext cx="2333230" cy="26161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ru-RU" sz="1700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Класс предок</a:t>
              </a:r>
              <a:endParaRPr lang="ru-RU" sz="1700" dirty="0" smtClean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6" name="Прямая соединительная линия 15"/>
            <p:cNvCxnSpPr/>
            <p:nvPr/>
          </p:nvCxnSpPr>
          <p:spPr>
            <a:xfrm>
              <a:off x="3752768" y="3466700"/>
              <a:ext cx="2326707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Группа 16"/>
            <p:cNvGrpSpPr/>
            <p:nvPr/>
          </p:nvGrpSpPr>
          <p:grpSpPr>
            <a:xfrm>
              <a:off x="6538648" y="2971719"/>
              <a:ext cx="2326707" cy="686260"/>
              <a:chOff x="3563888" y="3981830"/>
              <a:chExt cx="1800200" cy="1501285"/>
            </a:xfrm>
            <a:solidFill>
              <a:srgbClr val="FFFFCC"/>
            </a:solidFill>
          </p:grpSpPr>
          <p:sp>
            <p:nvSpPr>
              <p:cNvPr id="21" name="Прямоугольник 20"/>
              <p:cNvSpPr/>
              <p:nvPr/>
            </p:nvSpPr>
            <p:spPr>
              <a:xfrm>
                <a:off x="3563888" y="3981830"/>
                <a:ext cx="1800200" cy="1501285"/>
              </a:xfrm>
              <a:prstGeom prst="rect">
                <a:avLst/>
              </a:prstGeom>
              <a:grpFill/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22" name="Прямая соединительная линия 21"/>
              <p:cNvCxnSpPr/>
              <p:nvPr/>
            </p:nvCxnSpPr>
            <p:spPr>
              <a:xfrm>
                <a:off x="3563888" y="4604571"/>
                <a:ext cx="1800200" cy="0"/>
              </a:xfrm>
              <a:prstGeom prst="line">
                <a:avLst/>
              </a:prstGeom>
              <a:grpFill/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/>
            <p:cNvSpPr txBox="1"/>
            <p:nvPr/>
          </p:nvSpPr>
          <p:spPr>
            <a:xfrm>
              <a:off x="6516216" y="2983712"/>
              <a:ext cx="2333230" cy="26161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ru-RU" sz="1700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Класс потомок</a:t>
              </a:r>
              <a:r>
                <a:rPr lang="en-US" sz="1700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 2</a:t>
              </a:r>
              <a:endParaRPr lang="ru-RU" sz="1700" dirty="0" smtClean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9" name="Прямая соединительная линия 18"/>
            <p:cNvCxnSpPr/>
            <p:nvPr/>
          </p:nvCxnSpPr>
          <p:spPr>
            <a:xfrm>
              <a:off x="6561080" y="3463349"/>
              <a:ext cx="2326707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Стрелка вверх 19"/>
            <p:cNvSpPr/>
            <p:nvPr/>
          </p:nvSpPr>
          <p:spPr>
            <a:xfrm rot="16200000">
              <a:off x="6178045" y="3110765"/>
              <a:ext cx="222775" cy="431136"/>
            </a:xfrm>
            <a:prstGeom prst="upArrow">
              <a:avLst>
                <a:gd name="adj1" fmla="val 0"/>
                <a:gd name="adj2" fmla="val 72085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5" name="Группа 24"/>
            <p:cNvGrpSpPr/>
            <p:nvPr/>
          </p:nvGrpSpPr>
          <p:grpSpPr>
            <a:xfrm>
              <a:off x="922024" y="2993119"/>
              <a:ext cx="2326707" cy="686260"/>
              <a:chOff x="3563888" y="3981830"/>
              <a:chExt cx="1800200" cy="1501285"/>
            </a:xfrm>
            <a:solidFill>
              <a:srgbClr val="FFFFCC"/>
            </a:solidFill>
          </p:grpSpPr>
          <p:sp>
            <p:nvSpPr>
              <p:cNvPr id="26" name="Прямоугольник 25"/>
              <p:cNvSpPr/>
              <p:nvPr/>
            </p:nvSpPr>
            <p:spPr>
              <a:xfrm>
                <a:off x="3563888" y="3981830"/>
                <a:ext cx="1800200" cy="1501285"/>
              </a:xfrm>
              <a:prstGeom prst="rect">
                <a:avLst/>
              </a:prstGeom>
              <a:grpFill/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27" name="Прямая соединительная линия 26"/>
              <p:cNvCxnSpPr/>
              <p:nvPr/>
            </p:nvCxnSpPr>
            <p:spPr>
              <a:xfrm>
                <a:off x="3563888" y="4604571"/>
                <a:ext cx="1800200" cy="0"/>
              </a:xfrm>
              <a:prstGeom prst="line">
                <a:avLst/>
              </a:prstGeom>
              <a:grpFill/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899592" y="3005112"/>
              <a:ext cx="2333230" cy="26161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ru-RU" sz="1700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Класс потомок</a:t>
              </a:r>
              <a:r>
                <a:rPr lang="en-US" sz="1700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 1</a:t>
              </a:r>
              <a:endParaRPr lang="ru-RU" sz="1700" dirty="0" smtClean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9" name="Прямая соединительная линия 28"/>
            <p:cNvCxnSpPr/>
            <p:nvPr/>
          </p:nvCxnSpPr>
          <p:spPr>
            <a:xfrm>
              <a:off x="944456" y="3484749"/>
              <a:ext cx="2326707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Стрелка вверх 29"/>
            <p:cNvSpPr/>
            <p:nvPr/>
          </p:nvSpPr>
          <p:spPr>
            <a:xfrm rot="5400000">
              <a:off x="3384616" y="3110765"/>
              <a:ext cx="222775" cy="431136"/>
            </a:xfrm>
            <a:prstGeom prst="upArrow">
              <a:avLst>
                <a:gd name="adj1" fmla="val 0"/>
                <a:gd name="adj2" fmla="val 72085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1" name="Группа 30"/>
          <p:cNvGrpSpPr/>
          <p:nvPr/>
        </p:nvGrpSpPr>
        <p:grpSpPr>
          <a:xfrm>
            <a:off x="3724725" y="5120787"/>
            <a:ext cx="2326707" cy="686260"/>
            <a:chOff x="3563888" y="3981830"/>
            <a:chExt cx="1800200" cy="1501285"/>
          </a:xfrm>
          <a:solidFill>
            <a:srgbClr val="FFFFCC"/>
          </a:solidFill>
        </p:grpSpPr>
        <p:sp>
          <p:nvSpPr>
            <p:cNvPr id="32" name="Прямоугольник 31"/>
            <p:cNvSpPr/>
            <p:nvPr/>
          </p:nvSpPr>
          <p:spPr>
            <a:xfrm>
              <a:off x="3563888" y="3981830"/>
              <a:ext cx="1800200" cy="1501285"/>
            </a:xfrm>
            <a:prstGeom prst="rect">
              <a:avLst/>
            </a:prstGeom>
            <a:grpFill/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33" name="Прямая соединительная линия 32"/>
            <p:cNvCxnSpPr/>
            <p:nvPr/>
          </p:nvCxnSpPr>
          <p:spPr>
            <a:xfrm>
              <a:off x="3563888" y="4604571"/>
              <a:ext cx="1800200" cy="0"/>
            </a:xfrm>
            <a:prstGeom prst="line">
              <a:avLst/>
            </a:prstGeom>
            <a:grpFill/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3702293" y="5132780"/>
            <a:ext cx="2333230" cy="261610"/>
          </a:xfrm>
          <a:prstGeom prst="rect">
            <a:avLst/>
          </a:prstGeom>
          <a:noFill/>
          <a:ln w="571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ru-RU" sz="17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Класс потомок</a:t>
            </a:r>
            <a:endParaRPr lang="ru-RU" sz="17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5" name="Прямая соединительная линия 34"/>
          <p:cNvCxnSpPr/>
          <p:nvPr/>
        </p:nvCxnSpPr>
        <p:spPr>
          <a:xfrm>
            <a:off x="3707904" y="5612417"/>
            <a:ext cx="232670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Группа 35"/>
          <p:cNvGrpSpPr/>
          <p:nvPr/>
        </p:nvGrpSpPr>
        <p:grpSpPr>
          <a:xfrm>
            <a:off x="6533037" y="5117436"/>
            <a:ext cx="2326707" cy="686260"/>
            <a:chOff x="3563888" y="3981830"/>
            <a:chExt cx="1800200" cy="1501285"/>
          </a:xfrm>
          <a:solidFill>
            <a:srgbClr val="EFF5FF"/>
          </a:solidFill>
        </p:grpSpPr>
        <p:sp>
          <p:nvSpPr>
            <p:cNvPr id="37" name="Прямоугольник 36"/>
            <p:cNvSpPr/>
            <p:nvPr/>
          </p:nvSpPr>
          <p:spPr>
            <a:xfrm>
              <a:off x="3563888" y="3981830"/>
              <a:ext cx="1800200" cy="1501285"/>
            </a:xfrm>
            <a:prstGeom prst="rect">
              <a:avLst/>
            </a:prstGeom>
            <a:grpFill/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38" name="Прямая соединительная линия 37"/>
            <p:cNvCxnSpPr/>
            <p:nvPr/>
          </p:nvCxnSpPr>
          <p:spPr>
            <a:xfrm>
              <a:off x="3563888" y="4604571"/>
              <a:ext cx="1800200" cy="0"/>
            </a:xfrm>
            <a:prstGeom prst="line">
              <a:avLst/>
            </a:prstGeom>
            <a:grpFill/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6510605" y="5129429"/>
            <a:ext cx="2333230" cy="261610"/>
          </a:xfrm>
          <a:prstGeom prst="rect">
            <a:avLst/>
          </a:prstGeom>
          <a:noFill/>
          <a:ln w="571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ru-RU" sz="17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Класс предок</a:t>
            </a:r>
            <a:r>
              <a:rPr lang="en-US" sz="17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2</a:t>
            </a:r>
            <a:endParaRPr lang="ru-RU" sz="17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40" name="Прямая соединительная линия 39"/>
          <p:cNvCxnSpPr/>
          <p:nvPr/>
        </p:nvCxnSpPr>
        <p:spPr>
          <a:xfrm>
            <a:off x="6555469" y="5609066"/>
            <a:ext cx="232670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Стрелка вверх 40"/>
          <p:cNvSpPr/>
          <p:nvPr/>
        </p:nvSpPr>
        <p:spPr>
          <a:xfrm rot="5400000" flipH="1">
            <a:off x="6172434" y="5256482"/>
            <a:ext cx="222775" cy="431136"/>
          </a:xfrm>
          <a:prstGeom prst="upArrow">
            <a:avLst>
              <a:gd name="adj1" fmla="val 0"/>
              <a:gd name="adj2" fmla="val 7208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2" name="Группа 41"/>
          <p:cNvGrpSpPr/>
          <p:nvPr/>
        </p:nvGrpSpPr>
        <p:grpSpPr>
          <a:xfrm>
            <a:off x="916413" y="5138836"/>
            <a:ext cx="2326707" cy="686260"/>
            <a:chOff x="3563888" y="3981830"/>
            <a:chExt cx="1800200" cy="1501285"/>
          </a:xfrm>
          <a:solidFill>
            <a:srgbClr val="EFF5FF"/>
          </a:solidFill>
        </p:grpSpPr>
        <p:sp>
          <p:nvSpPr>
            <p:cNvPr id="43" name="Прямоугольник 42"/>
            <p:cNvSpPr/>
            <p:nvPr/>
          </p:nvSpPr>
          <p:spPr>
            <a:xfrm>
              <a:off x="3563888" y="3981830"/>
              <a:ext cx="1800200" cy="1501285"/>
            </a:xfrm>
            <a:prstGeom prst="rect">
              <a:avLst/>
            </a:prstGeom>
            <a:grpFill/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4" name="Прямая соединительная линия 43"/>
            <p:cNvCxnSpPr/>
            <p:nvPr/>
          </p:nvCxnSpPr>
          <p:spPr>
            <a:xfrm>
              <a:off x="3563888" y="4604571"/>
              <a:ext cx="1800200" cy="0"/>
            </a:xfrm>
            <a:prstGeom prst="line">
              <a:avLst/>
            </a:prstGeom>
            <a:grpFill/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893981" y="5150829"/>
            <a:ext cx="2333230" cy="261610"/>
          </a:xfrm>
          <a:prstGeom prst="rect">
            <a:avLst/>
          </a:prstGeom>
          <a:noFill/>
          <a:ln w="571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ru-RU" sz="17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Класс предок</a:t>
            </a:r>
            <a:r>
              <a:rPr lang="en-US" sz="17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1</a:t>
            </a:r>
            <a:endParaRPr lang="ru-RU" sz="17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46" name="Прямая соединительная линия 45"/>
          <p:cNvCxnSpPr/>
          <p:nvPr/>
        </p:nvCxnSpPr>
        <p:spPr>
          <a:xfrm>
            <a:off x="938845" y="5630466"/>
            <a:ext cx="232670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Стрелка вверх 46"/>
          <p:cNvSpPr/>
          <p:nvPr/>
        </p:nvSpPr>
        <p:spPr>
          <a:xfrm rot="16200000" flipH="1">
            <a:off x="3379005" y="5256482"/>
            <a:ext cx="222775" cy="431136"/>
          </a:xfrm>
          <a:prstGeom prst="upArrow">
            <a:avLst>
              <a:gd name="adj1" fmla="val 0"/>
              <a:gd name="adj2" fmla="val 7208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48" name="Крест 2047"/>
          <p:cNvSpPr/>
          <p:nvPr/>
        </p:nvSpPr>
        <p:spPr>
          <a:xfrm rot="2700000">
            <a:off x="3466815" y="5350885"/>
            <a:ext cx="237584" cy="243871"/>
          </a:xfrm>
          <a:prstGeom prst="plus">
            <a:avLst>
              <a:gd name="adj" fmla="val 4373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Крест 50"/>
          <p:cNvSpPr/>
          <p:nvPr/>
        </p:nvSpPr>
        <p:spPr>
          <a:xfrm rot="2700000">
            <a:off x="6077043" y="5338310"/>
            <a:ext cx="237584" cy="243871"/>
          </a:xfrm>
          <a:prstGeom prst="plus">
            <a:avLst>
              <a:gd name="adj" fmla="val 4373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100586" y="6475635"/>
            <a:ext cx="4536504" cy="373745"/>
          </a:xfrm>
        </p:spPr>
        <p:txBody>
          <a:bodyPr/>
          <a:lstStyle/>
          <a:p>
            <a:r>
              <a:rPr lang="ru-RU" dirty="0" smtClean="0"/>
              <a:t>Емельянов В.А.</a:t>
            </a:r>
            <a:r>
              <a:rPr lang="en-US" dirty="0" smtClean="0"/>
              <a:t>: </a:t>
            </a:r>
            <a:r>
              <a:rPr lang="ru-RU" dirty="0" smtClean="0"/>
              <a:t>Объектно-ориентированное программирование</a:t>
            </a:r>
            <a:endParaRPr lang="ru-RU" dirty="0"/>
          </a:p>
        </p:txBody>
      </p:sp>
      <p:cxnSp>
        <p:nvCxnSpPr>
          <p:cNvPr id="49" name="Прямая соединительная линия 48"/>
          <p:cNvCxnSpPr/>
          <p:nvPr/>
        </p:nvCxnSpPr>
        <p:spPr>
          <a:xfrm>
            <a:off x="231502" y="6510385"/>
            <a:ext cx="8661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62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66892" y="6484255"/>
            <a:ext cx="2133600" cy="365125"/>
          </a:xfrm>
        </p:spPr>
        <p:txBody>
          <a:bodyPr/>
          <a:lstStyle/>
          <a:p>
            <a:fld id="{751F31DF-B93B-433C-A96F-59ACD632D6DE}" type="slidenum">
              <a:rPr lang="ru-RU" smtClean="0"/>
              <a:t>23</a:t>
            </a:fld>
            <a:endParaRPr lang="ru-RU" dirty="0"/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541892"/>
              </p:ext>
            </p:extLst>
          </p:nvPr>
        </p:nvGraphicFramePr>
        <p:xfrm>
          <a:off x="0" y="1008494"/>
          <a:ext cx="9144510" cy="116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04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52048118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691184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Заголовок 1"/>
          <p:cNvSpPr txBox="1">
            <a:spLocks/>
          </p:cNvSpPr>
          <p:nvPr/>
        </p:nvSpPr>
        <p:spPr>
          <a:xfrm>
            <a:off x="0" y="0"/>
            <a:ext cx="9144000" cy="100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Наследование</a:t>
            </a:r>
            <a:endParaRPr lang="ru-RU" sz="36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38002" y="1929795"/>
            <a:ext cx="8862489" cy="4428505"/>
          </a:xfrm>
          <a:prstGeom prst="rect">
            <a:avLst/>
          </a:prstGeom>
          <a:solidFill>
            <a:srgbClr val="F7FAFF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Ins="0" rtlCol="0" anchor="ctr"/>
          <a:lstStyle/>
          <a:p>
            <a:pPr>
              <a:lnSpc>
                <a:spcPct val="90000"/>
              </a:lnSpc>
            </a:pPr>
            <a:r>
              <a:rPr lang="ru-RU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Manager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Employee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{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ru-RU" sz="1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    //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менеджерам необходимо знать </a:t>
            </a:r>
            <a:r>
              <a:rPr lang="ru-RU" sz="1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кол-во 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ru-RU" sz="1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    //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имеющихся у них опционов на акции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numberOfOptions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NumOptions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count)</a:t>
            </a:r>
          </a:p>
          <a:p>
            <a:pPr>
              <a:lnSpc>
                <a:spcPct val="90000"/>
              </a:lnSpc>
            </a:pP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{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numberOfOptions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count;</a:t>
            </a:r>
          </a:p>
          <a:p>
            <a:pPr>
              <a:lnSpc>
                <a:spcPct val="90000"/>
              </a:lnSpc>
            </a:pP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}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}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endParaRPr lang="ru-RU" sz="1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ru-RU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SalesPerson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Employee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{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ru-RU" sz="1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    //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продавцам надо знать объем </a:t>
            </a:r>
            <a:r>
              <a:rPr lang="ru-RU" sz="1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продаж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numberOfSales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NumSales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count)</a:t>
            </a:r>
          </a:p>
          <a:p>
            <a:pPr>
              <a:lnSpc>
                <a:spcPct val="90000"/>
              </a:lnSpc>
            </a:pP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{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numberOfSales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= count;</a:t>
            </a:r>
          </a:p>
          <a:p>
            <a:pPr>
              <a:lnSpc>
                <a:spcPct val="90000"/>
              </a:lnSpc>
            </a:pP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}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}</a:t>
            </a:r>
            <a:endParaRPr lang="ru-RU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31479" y="1692166"/>
            <a:ext cx="976908" cy="2376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tIns="0" bIns="0" rtlCol="0">
            <a:no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</a:t>
            </a:r>
            <a:endParaRPr lang="ru-RU" sz="1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4744742" y="1965041"/>
            <a:ext cx="4377073" cy="38109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создаем объект продавец с именем </a:t>
            </a:r>
            <a:r>
              <a:rPr lang="ru-RU" sz="1400" dirty="0" err="1" smtClean="0">
                <a:solidFill>
                  <a:srgbClr val="008000"/>
                </a:solidFill>
                <a:latin typeface="Consolas" panose="020B0609020204030204" pitchFamily="49" charset="0"/>
              </a:rPr>
              <a:t>Ivan</a:t>
            </a:r>
            <a:r>
              <a:rPr lang="ru-RU" sz="1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: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1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 smtClean="0">
                <a:solidFill>
                  <a:srgbClr val="2B91AF"/>
                </a:solidFill>
                <a:latin typeface="Consolas" panose="020B0609020204030204" pitchFamily="49" charset="0"/>
              </a:rPr>
              <a:t>SalesPerson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Ivan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SalesPerson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90000"/>
              </a:lnSpc>
            </a:pP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ru-RU" sz="1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 //Этот член унаследован от 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базового класса </a:t>
            </a:r>
            <a:r>
              <a:rPr lang="en-US" sz="1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Employee</a:t>
            </a:r>
            <a:r>
              <a:rPr lang="ru-RU" sz="1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: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endParaRPr lang="ru-RU" sz="1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Ivan.GiveBonus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(5000);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А это уникальный член 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определенный </a:t>
            </a:r>
            <a:r>
              <a:rPr lang="ru-RU" sz="1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в классе-наследнике:</a:t>
            </a:r>
          </a:p>
          <a:p>
            <a:pPr>
              <a:lnSpc>
                <a:spcPct val="90000"/>
              </a:lnSpc>
            </a:pP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Ivan.NumSales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(80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0000"/>
              </a:lnSpc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4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321051" y="1172942"/>
            <a:ext cx="41069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altLang="ru-RU" sz="2000" b="1" dirty="0" smtClean="0">
                <a:solidFill>
                  <a:schemeClr val="accent1">
                    <a:lumMod val="75000"/>
                  </a:schemeClr>
                </a:solidFill>
              </a:rPr>
              <a:t>Объявление классов-наследников</a:t>
            </a:r>
          </a:p>
          <a:p>
            <a:pPr algn="ctr"/>
            <a:r>
              <a:rPr lang="ru-RU" altLang="ru-RU" sz="2000" b="1" dirty="0" smtClean="0">
                <a:solidFill>
                  <a:schemeClr val="accent1">
                    <a:lumMod val="75000"/>
                  </a:schemeClr>
                </a:solidFill>
              </a:rPr>
              <a:t>          </a:t>
            </a:r>
            <a:r>
              <a:rPr lang="en-US" altLang="ru-RU" sz="1900" b="1" dirty="0">
                <a:solidFill>
                  <a:srgbClr val="2B91AF"/>
                </a:solidFill>
                <a:latin typeface="Consolas" panose="020B0609020204030204" pitchFamily="49" charset="0"/>
              </a:rPr>
              <a:t>Manager</a:t>
            </a:r>
            <a:r>
              <a:rPr lang="en-US" altLang="ru-RU" sz="2000" b="1" dirty="0" smtClean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ru-RU" altLang="ru-RU" sz="2000" b="1" dirty="0" smtClean="0">
                <a:solidFill>
                  <a:schemeClr val="accent1">
                    <a:lumMod val="75000"/>
                  </a:schemeClr>
                </a:solidFill>
              </a:rPr>
              <a:t>и</a:t>
            </a:r>
            <a:r>
              <a:rPr lang="en-US" altLang="ru-RU" sz="20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altLang="ru-RU" sz="20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ru-RU" sz="1900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SalesPerson</a:t>
            </a:r>
            <a:r>
              <a:rPr lang="en-US" altLang="ru-RU" sz="2000" b="1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ru-RU" altLang="ru-RU" sz="20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ru-RU" sz="2000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4559971" y="1172942"/>
            <a:ext cx="44309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sz="2000" b="1" dirty="0" smtClean="0">
                <a:solidFill>
                  <a:schemeClr val="accent1">
                    <a:lumMod val="75000"/>
                  </a:schemeClr>
                </a:solidFill>
              </a:rPr>
              <a:t>Создание объекта </a:t>
            </a:r>
          </a:p>
          <a:p>
            <a:pPr algn="ctr"/>
            <a:r>
              <a:rPr lang="ru-RU" altLang="ru-RU" sz="2000" b="1" dirty="0" smtClean="0">
                <a:solidFill>
                  <a:schemeClr val="accent1">
                    <a:lumMod val="75000"/>
                  </a:schemeClr>
                </a:solidFill>
              </a:rPr>
              <a:t>класса-наследника</a:t>
            </a:r>
            <a:r>
              <a:rPr lang="en-US" altLang="ru-RU" sz="20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altLang="ru-RU" sz="20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ru-RU" sz="1900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SalesPerson</a:t>
            </a:r>
            <a:r>
              <a:rPr lang="en-US" altLang="ru-RU" sz="2000" b="1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ru-RU" altLang="ru-RU" sz="20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ru-RU" sz="2000" dirty="0"/>
          </a:p>
        </p:txBody>
      </p:sp>
      <p:sp>
        <p:nvSpPr>
          <p:cNvPr id="17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100586" y="6475635"/>
            <a:ext cx="4536504" cy="373745"/>
          </a:xfrm>
        </p:spPr>
        <p:txBody>
          <a:bodyPr/>
          <a:lstStyle/>
          <a:p>
            <a:r>
              <a:rPr lang="ru-RU" dirty="0" smtClean="0"/>
              <a:t>Емельянов В.А.</a:t>
            </a:r>
            <a:r>
              <a:rPr lang="en-US" dirty="0" smtClean="0"/>
              <a:t>: </a:t>
            </a:r>
            <a:r>
              <a:rPr lang="ru-RU" dirty="0" smtClean="0"/>
              <a:t>Объектно-ориентированное программирование</a:t>
            </a:r>
            <a:endParaRPr lang="ru-RU" dirty="0"/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231502" y="6510385"/>
            <a:ext cx="8661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53809" y="1942751"/>
            <a:ext cx="252591" cy="4394549"/>
          </a:xfrm>
          <a:prstGeom prst="rect">
            <a:avLst/>
          </a:prstGeom>
          <a:solidFill>
            <a:srgbClr val="D9FFD9"/>
          </a:solidFill>
        </p:spPr>
        <p:txBody>
          <a:bodyPr wrap="square" lIns="0" tIns="0" rIns="18000" bIns="0" rtlCol="0">
            <a:noAutofit/>
          </a:bodyPr>
          <a:lstStyle/>
          <a:p>
            <a:pPr algn="r">
              <a:lnSpc>
                <a:spcPct val="90000"/>
              </a:lnSpc>
            </a:pPr>
            <a:r>
              <a:rPr lang="ru-RU" sz="1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>
              <a:lnSpc>
                <a:spcPct val="90000"/>
              </a:lnSpc>
            </a:pPr>
            <a:r>
              <a:rPr lang="ru-RU" sz="1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>
              <a:lnSpc>
                <a:spcPct val="90000"/>
              </a:lnSpc>
            </a:pPr>
            <a:r>
              <a:rPr lang="ru-RU" sz="1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>
              <a:lnSpc>
                <a:spcPct val="90000"/>
              </a:lnSpc>
            </a:pPr>
            <a:r>
              <a:rPr lang="ru-RU" sz="1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>
              <a:lnSpc>
                <a:spcPct val="90000"/>
              </a:lnSpc>
            </a:pPr>
            <a:r>
              <a:rPr lang="ru-RU" sz="1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>
              <a:lnSpc>
                <a:spcPct val="90000"/>
              </a:lnSpc>
            </a:pPr>
            <a:r>
              <a:rPr lang="ru-RU" sz="1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6</a:t>
            </a:r>
          </a:p>
          <a:p>
            <a:pPr algn="r">
              <a:lnSpc>
                <a:spcPct val="90000"/>
              </a:lnSpc>
            </a:pPr>
            <a:r>
              <a:rPr lang="ru-RU" sz="1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>
              <a:lnSpc>
                <a:spcPct val="90000"/>
              </a:lnSpc>
            </a:pPr>
            <a:r>
              <a:rPr lang="ru-RU" sz="1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8</a:t>
            </a:r>
          </a:p>
          <a:p>
            <a:pPr algn="r">
              <a:lnSpc>
                <a:spcPct val="90000"/>
              </a:lnSpc>
            </a:pPr>
            <a:r>
              <a:rPr lang="ru-RU" sz="1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>
              <a:lnSpc>
                <a:spcPct val="90000"/>
              </a:lnSpc>
            </a:pPr>
            <a:r>
              <a:rPr lang="ru-RU" sz="1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10</a:t>
            </a:r>
          </a:p>
          <a:p>
            <a:pPr algn="r">
              <a:lnSpc>
                <a:spcPct val="90000"/>
              </a:lnSpc>
            </a:pPr>
            <a:r>
              <a:rPr lang="ru-RU" sz="1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>
              <a:lnSpc>
                <a:spcPct val="90000"/>
              </a:lnSpc>
            </a:pPr>
            <a:r>
              <a:rPr lang="ru-RU" sz="1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12</a:t>
            </a:r>
          </a:p>
          <a:p>
            <a:pPr algn="r">
              <a:lnSpc>
                <a:spcPct val="90000"/>
              </a:lnSpc>
            </a:pPr>
            <a:r>
              <a:rPr lang="ru-RU" sz="1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13</a:t>
            </a:r>
          </a:p>
          <a:p>
            <a:pPr algn="r">
              <a:lnSpc>
                <a:spcPct val="90000"/>
              </a:lnSpc>
            </a:pPr>
            <a:r>
              <a:rPr lang="ru-RU" sz="1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14</a:t>
            </a:r>
          </a:p>
          <a:p>
            <a:pPr algn="r">
              <a:lnSpc>
                <a:spcPct val="90000"/>
              </a:lnSpc>
            </a:pPr>
            <a:r>
              <a:rPr lang="ru-RU" sz="1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15</a:t>
            </a:r>
          </a:p>
          <a:p>
            <a:pPr algn="r">
              <a:lnSpc>
                <a:spcPct val="90000"/>
              </a:lnSpc>
            </a:pPr>
            <a:r>
              <a:rPr lang="ru-RU" sz="1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16</a:t>
            </a:r>
          </a:p>
          <a:p>
            <a:pPr algn="r">
              <a:lnSpc>
                <a:spcPct val="90000"/>
              </a:lnSpc>
            </a:pPr>
            <a:r>
              <a:rPr lang="ru-RU" sz="1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17</a:t>
            </a:r>
          </a:p>
          <a:p>
            <a:pPr algn="r">
              <a:lnSpc>
                <a:spcPct val="90000"/>
              </a:lnSpc>
            </a:pPr>
            <a:r>
              <a:rPr lang="ru-RU" sz="1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18</a:t>
            </a:r>
          </a:p>
          <a:p>
            <a:pPr algn="r">
              <a:lnSpc>
                <a:spcPct val="90000"/>
              </a:lnSpc>
            </a:pPr>
            <a:r>
              <a:rPr lang="ru-RU" sz="1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19</a:t>
            </a:r>
          </a:p>
          <a:p>
            <a:pPr algn="r">
              <a:lnSpc>
                <a:spcPct val="90000"/>
              </a:lnSpc>
            </a:pPr>
            <a:r>
              <a:rPr lang="ru-RU" sz="1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20</a:t>
            </a:r>
          </a:p>
          <a:p>
            <a:pPr algn="r">
              <a:lnSpc>
                <a:spcPct val="90000"/>
              </a:lnSpc>
            </a:pPr>
            <a:r>
              <a:rPr lang="ru-RU" sz="1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21</a:t>
            </a:r>
          </a:p>
          <a:p>
            <a:pPr algn="r">
              <a:lnSpc>
                <a:spcPct val="90000"/>
              </a:lnSpc>
            </a:pPr>
            <a:r>
              <a:rPr lang="ru-RU" sz="1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22</a:t>
            </a:r>
          </a:p>
          <a:p>
            <a:pPr algn="r">
              <a:lnSpc>
                <a:spcPct val="90000"/>
              </a:lnSpc>
            </a:pPr>
            <a:r>
              <a:rPr lang="ru-RU" sz="1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23</a:t>
            </a:r>
            <a:endParaRPr lang="ru-RU" sz="14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10794" y="1950775"/>
            <a:ext cx="275338" cy="4394549"/>
          </a:xfrm>
          <a:prstGeom prst="rect">
            <a:avLst/>
          </a:prstGeom>
          <a:solidFill>
            <a:srgbClr val="D9FFD9"/>
          </a:solidFill>
        </p:spPr>
        <p:txBody>
          <a:bodyPr wrap="square" lIns="0" tIns="0" rIns="18000" bIns="0" rtlCol="0">
            <a:noAutofit/>
          </a:bodyPr>
          <a:lstStyle/>
          <a:p>
            <a:pPr algn="r">
              <a:lnSpc>
                <a:spcPct val="90000"/>
              </a:lnSpc>
            </a:pPr>
            <a:r>
              <a:rPr lang="ru-RU" sz="1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24</a:t>
            </a:r>
          </a:p>
          <a:p>
            <a:pPr algn="r">
              <a:lnSpc>
                <a:spcPct val="90000"/>
              </a:lnSpc>
            </a:pPr>
            <a:r>
              <a:rPr lang="ru-RU" sz="1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25</a:t>
            </a:r>
          </a:p>
          <a:p>
            <a:pPr algn="r">
              <a:lnSpc>
                <a:spcPct val="90000"/>
              </a:lnSpc>
            </a:pPr>
            <a:r>
              <a:rPr lang="ru-RU" sz="1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26</a:t>
            </a:r>
          </a:p>
          <a:p>
            <a:pPr algn="r">
              <a:lnSpc>
                <a:spcPct val="90000"/>
              </a:lnSpc>
            </a:pPr>
            <a:r>
              <a:rPr lang="ru-RU" sz="1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27</a:t>
            </a:r>
          </a:p>
          <a:p>
            <a:pPr algn="r">
              <a:lnSpc>
                <a:spcPct val="90000"/>
              </a:lnSpc>
            </a:pPr>
            <a:r>
              <a:rPr lang="ru-RU" sz="1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28</a:t>
            </a:r>
          </a:p>
          <a:p>
            <a:pPr algn="r">
              <a:lnSpc>
                <a:spcPct val="90000"/>
              </a:lnSpc>
            </a:pPr>
            <a:r>
              <a:rPr lang="ru-RU" sz="1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29</a:t>
            </a:r>
          </a:p>
          <a:p>
            <a:pPr algn="r">
              <a:lnSpc>
                <a:spcPct val="90000"/>
              </a:lnSpc>
            </a:pPr>
            <a:r>
              <a:rPr lang="ru-RU" sz="1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30</a:t>
            </a:r>
          </a:p>
          <a:p>
            <a:pPr algn="r">
              <a:lnSpc>
                <a:spcPct val="90000"/>
              </a:lnSpc>
            </a:pPr>
            <a:r>
              <a:rPr lang="ru-RU" sz="1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31</a:t>
            </a:r>
          </a:p>
          <a:p>
            <a:pPr algn="r">
              <a:lnSpc>
                <a:spcPct val="90000"/>
              </a:lnSpc>
            </a:pPr>
            <a:r>
              <a:rPr lang="ru-RU" sz="1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32</a:t>
            </a:r>
          </a:p>
          <a:p>
            <a:pPr algn="r">
              <a:lnSpc>
                <a:spcPct val="90000"/>
              </a:lnSpc>
            </a:pPr>
            <a:r>
              <a:rPr lang="ru-RU" sz="1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33</a:t>
            </a:r>
          </a:p>
          <a:p>
            <a:pPr algn="r">
              <a:lnSpc>
                <a:spcPct val="90000"/>
              </a:lnSpc>
            </a:pPr>
            <a:r>
              <a:rPr lang="ru-RU" sz="1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34</a:t>
            </a:r>
          </a:p>
          <a:p>
            <a:pPr algn="r">
              <a:lnSpc>
                <a:spcPct val="90000"/>
              </a:lnSpc>
            </a:pPr>
            <a:r>
              <a:rPr lang="ru-RU" sz="1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35</a:t>
            </a:r>
          </a:p>
          <a:p>
            <a:pPr algn="r">
              <a:lnSpc>
                <a:spcPct val="90000"/>
              </a:lnSpc>
            </a:pPr>
            <a:r>
              <a:rPr lang="ru-RU" sz="1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36</a:t>
            </a:r>
          </a:p>
          <a:p>
            <a:pPr algn="r">
              <a:lnSpc>
                <a:spcPct val="90000"/>
              </a:lnSpc>
            </a:pPr>
            <a:r>
              <a:rPr lang="ru-RU" sz="1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37</a:t>
            </a:r>
          </a:p>
          <a:p>
            <a:pPr algn="r">
              <a:lnSpc>
                <a:spcPct val="90000"/>
              </a:lnSpc>
            </a:pPr>
            <a:r>
              <a:rPr lang="ru-RU" sz="1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38</a:t>
            </a:r>
          </a:p>
          <a:p>
            <a:pPr algn="r">
              <a:lnSpc>
                <a:spcPct val="90000"/>
              </a:lnSpc>
            </a:pPr>
            <a:r>
              <a:rPr lang="ru-RU" sz="1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39</a:t>
            </a:r>
          </a:p>
          <a:p>
            <a:pPr algn="r">
              <a:lnSpc>
                <a:spcPct val="90000"/>
              </a:lnSpc>
            </a:pPr>
            <a:r>
              <a:rPr lang="ru-RU" sz="1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40</a:t>
            </a:r>
          </a:p>
          <a:p>
            <a:pPr algn="r">
              <a:lnSpc>
                <a:spcPct val="90000"/>
              </a:lnSpc>
            </a:pPr>
            <a:r>
              <a:rPr lang="ru-RU" sz="1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41</a:t>
            </a:r>
          </a:p>
          <a:p>
            <a:pPr algn="r">
              <a:lnSpc>
                <a:spcPct val="90000"/>
              </a:lnSpc>
            </a:pPr>
            <a:r>
              <a:rPr lang="ru-RU" sz="1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42</a:t>
            </a:r>
          </a:p>
          <a:p>
            <a:pPr algn="r">
              <a:lnSpc>
                <a:spcPct val="90000"/>
              </a:lnSpc>
            </a:pPr>
            <a:r>
              <a:rPr lang="ru-RU" sz="1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43</a:t>
            </a:r>
          </a:p>
          <a:p>
            <a:pPr algn="r">
              <a:lnSpc>
                <a:spcPct val="90000"/>
              </a:lnSpc>
            </a:pPr>
            <a:r>
              <a:rPr lang="ru-RU" sz="1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44</a:t>
            </a:r>
          </a:p>
          <a:p>
            <a:pPr algn="r">
              <a:lnSpc>
                <a:spcPct val="90000"/>
              </a:lnSpc>
            </a:pPr>
            <a:r>
              <a:rPr lang="ru-RU" sz="1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45</a:t>
            </a:r>
          </a:p>
          <a:p>
            <a:pPr algn="r">
              <a:lnSpc>
                <a:spcPct val="90000"/>
              </a:lnSpc>
            </a:pPr>
            <a:r>
              <a:rPr lang="ru-RU" sz="1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46</a:t>
            </a:r>
          </a:p>
          <a:p>
            <a:pPr algn="r">
              <a:lnSpc>
                <a:spcPct val="90000"/>
              </a:lnSpc>
            </a:pPr>
            <a:endParaRPr lang="ru-RU" sz="1400" dirty="0" smtClean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algn="r">
              <a:lnSpc>
                <a:spcPct val="90000"/>
              </a:lnSpc>
            </a:pPr>
            <a:endParaRPr lang="ru-RU" sz="14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3" name="Прямая соединительная линия 2"/>
          <p:cNvCxnSpPr/>
          <p:nvPr/>
        </p:nvCxnSpPr>
        <p:spPr>
          <a:xfrm>
            <a:off x="4510794" y="1929796"/>
            <a:ext cx="0" cy="440750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01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30888" y="6484255"/>
            <a:ext cx="2133600" cy="365125"/>
          </a:xfrm>
        </p:spPr>
        <p:txBody>
          <a:bodyPr/>
          <a:lstStyle/>
          <a:p>
            <a:fld id="{751F31DF-B93B-433C-A96F-59ACD632D6DE}" type="slidenum">
              <a:rPr lang="ru-RU" smtClean="0"/>
              <a:t>24</a:t>
            </a:fld>
            <a:endParaRPr lang="ru-RU" dirty="0"/>
          </a:p>
        </p:txBody>
      </p:sp>
      <p:graphicFrame>
        <p:nvGraphicFramePr>
          <p:cNvPr id="24" name="Таблица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011183"/>
              </p:ext>
            </p:extLst>
          </p:nvPr>
        </p:nvGraphicFramePr>
        <p:xfrm>
          <a:off x="-508" y="1001816"/>
          <a:ext cx="9144510" cy="116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04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52048118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691184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Заголовок 1"/>
          <p:cNvSpPr txBox="1">
            <a:spLocks/>
          </p:cNvSpPr>
          <p:nvPr/>
        </p:nvSpPr>
        <p:spPr>
          <a:xfrm>
            <a:off x="0" y="0"/>
            <a:ext cx="9144000" cy="100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Полиморфизм</a:t>
            </a:r>
            <a:endParaRPr lang="ru-RU" sz="36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85686" y="1448780"/>
            <a:ext cx="86208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u="sng" dirty="0">
                <a:solidFill>
                  <a:schemeClr val="accent1">
                    <a:lumMod val="75000"/>
                  </a:schemeClr>
                </a:solidFill>
              </a:rPr>
              <a:t>Полиморфизм</a:t>
            </a:r>
            <a:r>
              <a:rPr lang="ru-RU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altLang="ru-RU" sz="2400" b="1" u="sng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altLang="ru-RU" sz="2400" b="1" u="sng" dirty="0">
                <a:solidFill>
                  <a:schemeClr val="accent1">
                    <a:lumMod val="75000"/>
                  </a:schemeClr>
                </a:solidFill>
              </a:rPr>
              <a:t>polymorphism)</a:t>
            </a:r>
            <a:r>
              <a:rPr lang="ru-RU" altLang="ru-RU" sz="2400" b="1" dirty="0">
                <a:solidFill>
                  <a:srgbClr val="C00000"/>
                </a:solidFill>
              </a:rPr>
              <a:t> </a:t>
            </a:r>
            <a:r>
              <a:rPr lang="ru-RU" sz="2400" b="1" dirty="0" smtClean="0"/>
              <a:t>– </a:t>
            </a:r>
            <a:r>
              <a:rPr lang="ru-RU" sz="2400" dirty="0"/>
              <a:t>реализация одной и той же операции </a:t>
            </a:r>
            <a:r>
              <a:rPr lang="ru-RU" sz="2400" dirty="0" smtClean="0"/>
              <a:t>по разному</a:t>
            </a:r>
          </a:p>
          <a:p>
            <a:pPr algn="just"/>
            <a:r>
              <a:rPr lang="ru-RU" sz="2400" dirty="0" smtClean="0"/>
              <a:t> </a:t>
            </a:r>
            <a:r>
              <a:rPr lang="ru-RU" sz="2400" dirty="0"/>
              <a:t/>
            </a:r>
            <a:br>
              <a:rPr lang="ru-RU" sz="2400" dirty="0"/>
            </a:br>
            <a:endParaRPr lang="ru-RU" sz="2400" dirty="0"/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711371" y="2424431"/>
            <a:ext cx="7720752" cy="1173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90000"/>
              <a:buFont typeface="Wingdings 3" panose="05040102010807070707" pitchFamily="18" charset="2"/>
              <a:buChar char="Æ"/>
            </a:pPr>
            <a:r>
              <a:rPr lang="ru-RU" altLang="ru-RU" sz="2000" dirty="0" smtClean="0"/>
              <a:t>имеется несколько реализаций алгоритма</a:t>
            </a:r>
          </a:p>
          <a:p>
            <a:pPr lvl="1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90000"/>
              <a:buFont typeface="Wingdings 3" panose="05040102010807070707" pitchFamily="18" charset="2"/>
              <a:buChar char="Æ"/>
            </a:pPr>
            <a:r>
              <a:rPr lang="ru-RU" altLang="ru-RU" sz="2000" dirty="0" smtClean="0"/>
              <a:t>выбор реализации осуществляется в зависимости от типа объекта и типа параметров 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977716" y="3971679"/>
            <a:ext cx="5240468" cy="6293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 lIns="0" tIns="144000" rIns="0" bIns="144000">
            <a:spAutoFit/>
          </a:bodyPr>
          <a:lstStyle/>
          <a:p>
            <a:pPr algn="ctr"/>
            <a:r>
              <a:rPr lang="ru-RU" sz="2200" b="1" dirty="0" smtClean="0">
                <a:solidFill>
                  <a:srgbClr val="C00000"/>
                </a:solidFill>
              </a:rPr>
              <a:t>Механизмы реализации полиморфизма</a:t>
            </a:r>
            <a:endParaRPr lang="ru-RU" sz="2200" b="1" dirty="0">
              <a:solidFill>
                <a:srgbClr val="000000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35663" y="5033741"/>
            <a:ext cx="3404011" cy="9063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tIns="144000" bIns="144000">
            <a:spAutoFit/>
          </a:bodyPr>
          <a:lstStyle/>
          <a:p>
            <a:pPr marL="0" lvl="1" algn="ctr"/>
            <a:r>
              <a:rPr lang="ru-RU" altLang="ru-RU" sz="2000" b="1" dirty="0" smtClean="0"/>
              <a:t>Перегрузка </a:t>
            </a:r>
            <a:r>
              <a:rPr lang="ru-RU" altLang="ru-RU" sz="2000" b="1" dirty="0"/>
              <a:t>(</a:t>
            </a:r>
            <a:r>
              <a:rPr lang="en-US" altLang="ru-RU" sz="2000" b="1" dirty="0"/>
              <a:t>overloading)</a:t>
            </a:r>
            <a:r>
              <a:rPr lang="en-US" altLang="ru-RU" sz="2000" dirty="0"/>
              <a:t> </a:t>
            </a:r>
            <a:endParaRPr lang="ru-RU" altLang="ru-RU" sz="2000" dirty="0"/>
          </a:p>
          <a:p>
            <a:pPr marL="0" lvl="1" algn="ctr"/>
            <a:r>
              <a:rPr lang="ru-RU" altLang="ru-RU" sz="2000" dirty="0" smtClean="0"/>
              <a:t>методов и операций</a:t>
            </a:r>
            <a:endParaRPr lang="en-US" altLang="ru-RU" sz="20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400092" y="5021227"/>
            <a:ext cx="3616296" cy="906366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lIns="36000" tIns="144000" rIns="0" bIns="144000">
            <a:spAutoFit/>
          </a:bodyPr>
          <a:lstStyle/>
          <a:p>
            <a:pPr algn="ctr"/>
            <a:r>
              <a:rPr lang="ru-RU" altLang="ru-RU" sz="2000" b="1" dirty="0" smtClean="0"/>
              <a:t>Переопределение </a:t>
            </a:r>
            <a:r>
              <a:rPr lang="ru-RU" altLang="ru-RU" sz="2000" b="1" dirty="0"/>
              <a:t>(</a:t>
            </a:r>
            <a:r>
              <a:rPr lang="en-US" altLang="ru-RU" sz="2000" b="1" dirty="0"/>
              <a:t>overriding)</a:t>
            </a:r>
            <a:r>
              <a:rPr lang="ru-RU" altLang="ru-RU" sz="2000" dirty="0"/>
              <a:t> </a:t>
            </a:r>
            <a:r>
              <a:rPr lang="ru-RU" altLang="ru-RU" sz="2000" dirty="0" smtClean="0"/>
              <a:t>методов и операций</a:t>
            </a:r>
            <a:endParaRPr lang="ru-RU" sz="2000" b="1" dirty="0" smtClean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Стрелка углом вверх 10"/>
          <p:cNvSpPr/>
          <p:nvPr/>
        </p:nvSpPr>
        <p:spPr>
          <a:xfrm rot="10800000">
            <a:off x="1331641" y="4233502"/>
            <a:ext cx="591534" cy="735088"/>
          </a:xfrm>
          <a:prstGeom prst="bentUpArrow">
            <a:avLst>
              <a:gd name="adj1" fmla="val 25000"/>
              <a:gd name="adj2" fmla="val 25000"/>
              <a:gd name="adj3" fmla="val 42768"/>
            </a:avLst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трелка углом вверх 11"/>
          <p:cNvSpPr/>
          <p:nvPr/>
        </p:nvSpPr>
        <p:spPr>
          <a:xfrm rot="10800000" flipH="1">
            <a:off x="7272301" y="4242430"/>
            <a:ext cx="591534" cy="735088"/>
          </a:xfrm>
          <a:prstGeom prst="bentUpArrow">
            <a:avLst>
              <a:gd name="adj1" fmla="val 25000"/>
              <a:gd name="adj2" fmla="val 25000"/>
              <a:gd name="adj3" fmla="val 42768"/>
            </a:avLst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100586" y="6475635"/>
            <a:ext cx="4536504" cy="373745"/>
          </a:xfrm>
        </p:spPr>
        <p:txBody>
          <a:bodyPr/>
          <a:lstStyle/>
          <a:p>
            <a:r>
              <a:rPr lang="ru-RU" dirty="0" smtClean="0"/>
              <a:t>Емельянов В.А.</a:t>
            </a:r>
            <a:r>
              <a:rPr lang="en-US" dirty="0" smtClean="0"/>
              <a:t>: </a:t>
            </a:r>
            <a:r>
              <a:rPr lang="ru-RU" dirty="0" smtClean="0"/>
              <a:t>Объектно-ориентированное программирование</a:t>
            </a:r>
            <a:endParaRPr lang="ru-RU" dirty="0"/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>
            <a:off x="231502" y="6510385"/>
            <a:ext cx="8661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70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30888" y="6484255"/>
            <a:ext cx="2133600" cy="365125"/>
          </a:xfrm>
        </p:spPr>
        <p:txBody>
          <a:bodyPr/>
          <a:lstStyle/>
          <a:p>
            <a:fld id="{751F31DF-B93B-433C-A96F-59ACD632D6DE}" type="slidenum">
              <a:rPr lang="ru-RU" smtClean="0"/>
              <a:t>25</a:t>
            </a:fld>
            <a:endParaRPr lang="ru-RU" dirty="0"/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671712"/>
              </p:ext>
            </p:extLst>
          </p:nvPr>
        </p:nvGraphicFramePr>
        <p:xfrm>
          <a:off x="-510" y="1003454"/>
          <a:ext cx="9144510" cy="116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04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52048118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691184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Заголовок 1"/>
          <p:cNvSpPr txBox="1">
            <a:spLocks/>
          </p:cNvSpPr>
          <p:nvPr/>
        </p:nvSpPr>
        <p:spPr>
          <a:xfrm>
            <a:off x="0" y="0"/>
            <a:ext cx="9144000" cy="100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Полиморфизм:</a:t>
            </a:r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sz="3200" b="1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переопределение методов (</a:t>
            </a:r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overriding</a:t>
            </a:r>
            <a:r>
              <a:rPr lang="ru-RU" sz="3200" b="1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Text Box 16"/>
          <p:cNvSpPr txBox="1">
            <a:spLocks noChangeArrowheads="1"/>
          </p:cNvSpPr>
          <p:nvPr/>
        </p:nvSpPr>
        <p:spPr bwMode="auto">
          <a:xfrm>
            <a:off x="307208" y="1330901"/>
            <a:ext cx="3213845" cy="17979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5000"/>
              </a:lnSpc>
              <a:defRPr/>
            </a:pPr>
            <a:r>
              <a:rPr lang="ru-RU" b="1" dirty="0"/>
              <a:t>Переопределим реакцию объектов производных классов на метод базового </a:t>
            </a:r>
            <a:r>
              <a:rPr lang="ru-RU" b="1" dirty="0" smtClean="0"/>
              <a:t>класса (метод увеличения зарплаты сотрудников):</a:t>
            </a:r>
            <a:endParaRPr lang="ru-RU" b="1" dirty="0"/>
          </a:p>
        </p:txBody>
      </p:sp>
      <p:sp>
        <p:nvSpPr>
          <p:cNvPr id="27" name="Прямоугольник 26"/>
          <p:cNvSpPr/>
          <p:nvPr/>
        </p:nvSpPr>
        <p:spPr>
          <a:xfrm>
            <a:off x="4644720" y="1517998"/>
            <a:ext cx="3959728" cy="187917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4638197" y="1280661"/>
            <a:ext cx="976908" cy="22194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tIns="0" bIns="0" rtlCol="0">
            <a:noAutofit/>
          </a:bodyPr>
          <a:lstStyle/>
          <a:p>
            <a:pPr algn="ctr"/>
            <a:r>
              <a:rPr lang="en-US" sz="15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UML</a:t>
            </a:r>
            <a:endParaRPr lang="ru-RU" sz="15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1677509"/>
            <a:ext cx="3297158" cy="1561334"/>
          </a:xfrm>
          <a:prstGeom prst="rect">
            <a:avLst/>
          </a:prstGeom>
        </p:spPr>
      </p:pic>
      <p:sp>
        <p:nvSpPr>
          <p:cNvPr id="29" name="Text Box 16"/>
          <p:cNvSpPr txBox="1">
            <a:spLocks noChangeArrowheads="1"/>
          </p:cNvSpPr>
          <p:nvPr/>
        </p:nvSpPr>
        <p:spPr bwMode="auto">
          <a:xfrm>
            <a:off x="259063" y="3577837"/>
            <a:ext cx="8712968" cy="70788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marL="361950" indent="-361950" algn="just" eaLnBrk="1" hangingPunct="1">
              <a:defRPr/>
            </a:pPr>
            <a:r>
              <a:rPr lang="en-US" sz="2000" b="1" dirty="0" smtClean="0"/>
              <a:t>1. </a:t>
            </a:r>
            <a:r>
              <a:rPr lang="ru-RU" sz="2000" dirty="0" smtClean="0"/>
              <a:t>Метод базового класса, который будет переопределен должен быть объявлен, как виртуальный </a:t>
            </a:r>
            <a:r>
              <a:rPr lang="en-US" sz="2000" dirty="0" smtClean="0"/>
              <a:t>(</a:t>
            </a:r>
            <a:r>
              <a:rPr lang="ru-RU" sz="2000" dirty="0" smtClean="0"/>
              <a:t>ключевое  слово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2000" dirty="0" smtClean="0"/>
              <a:t>)</a:t>
            </a:r>
            <a:r>
              <a:rPr lang="ru-RU" sz="2000" dirty="0" smtClean="0"/>
              <a:t>:</a:t>
            </a:r>
            <a:endParaRPr lang="ru-RU" sz="2000" dirty="0"/>
          </a:p>
        </p:txBody>
      </p:sp>
      <p:sp>
        <p:nvSpPr>
          <p:cNvPr id="30" name="Прямоугольник 29"/>
          <p:cNvSpPr/>
          <p:nvPr/>
        </p:nvSpPr>
        <p:spPr>
          <a:xfrm>
            <a:off x="2239040" y="4597857"/>
            <a:ext cx="5070041" cy="1747467"/>
          </a:xfrm>
          <a:prstGeom prst="rect">
            <a:avLst/>
          </a:prstGeom>
          <a:solidFill>
            <a:srgbClr val="F7FAFF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class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Employee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4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lnSpc>
                <a:spcPct val="90000"/>
              </a:lnSpc>
            </a:pP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//метод для увеличения зарплаты работника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GiveBonus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amount)</a:t>
            </a:r>
          </a:p>
          <a:p>
            <a:pPr>
              <a:lnSpc>
                <a:spcPct val="90000"/>
              </a:lnSpc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CurrPay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CurrPay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+ amount;</a:t>
            </a:r>
          </a:p>
          <a:p>
            <a:pPr>
              <a:lnSpc>
                <a:spcPct val="90000"/>
              </a:lnSpc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2232517" y="4351283"/>
            <a:ext cx="976908" cy="24657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tIns="0" bIns="0" rtlCol="0">
            <a:no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</a:t>
            </a:r>
            <a:endParaRPr lang="ru-RU" sz="1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33" name="Прямая соединительная линия 32"/>
          <p:cNvCxnSpPr/>
          <p:nvPr/>
        </p:nvCxnSpPr>
        <p:spPr>
          <a:xfrm>
            <a:off x="3633476" y="1332271"/>
            <a:ext cx="0" cy="1796558"/>
          </a:xfrm>
          <a:prstGeom prst="line">
            <a:avLst/>
          </a:prstGeom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/>
          <p:nvPr/>
        </p:nvCxnSpPr>
        <p:spPr>
          <a:xfrm>
            <a:off x="3633476" y="1656561"/>
            <a:ext cx="982907" cy="468052"/>
          </a:xfrm>
          <a:prstGeom prst="line">
            <a:avLst/>
          </a:prstGeom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100586" y="6475635"/>
            <a:ext cx="4536504" cy="373745"/>
          </a:xfrm>
        </p:spPr>
        <p:txBody>
          <a:bodyPr/>
          <a:lstStyle/>
          <a:p>
            <a:r>
              <a:rPr lang="ru-RU" dirty="0" smtClean="0"/>
              <a:t>Емельянов В.А.</a:t>
            </a:r>
            <a:r>
              <a:rPr lang="en-US" dirty="0" smtClean="0"/>
              <a:t>: </a:t>
            </a:r>
            <a:r>
              <a:rPr lang="ru-RU" dirty="0" smtClean="0"/>
              <a:t>Объектно-ориентированное программирование</a:t>
            </a:r>
            <a:endParaRPr lang="ru-RU" dirty="0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231502" y="6510385"/>
            <a:ext cx="8661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56540" y="4608596"/>
            <a:ext cx="259889" cy="1726608"/>
          </a:xfrm>
          <a:prstGeom prst="rect">
            <a:avLst/>
          </a:prstGeom>
          <a:solidFill>
            <a:srgbClr val="D9FFD9"/>
          </a:solidFill>
        </p:spPr>
        <p:txBody>
          <a:bodyPr wrap="square" lIns="0" tIns="0" rIns="18000" bIns="0" rtlCol="0">
            <a:noAutofit/>
          </a:bodyPr>
          <a:lstStyle/>
          <a:p>
            <a:pPr algn="r">
              <a:lnSpc>
                <a:spcPct val="90000"/>
              </a:lnSpc>
            </a:pPr>
            <a:r>
              <a:rPr lang="ru-RU" sz="1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>
              <a:lnSpc>
                <a:spcPct val="90000"/>
              </a:lnSpc>
            </a:pPr>
            <a:r>
              <a:rPr lang="ru-RU" sz="1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>
              <a:lnSpc>
                <a:spcPct val="90000"/>
              </a:lnSpc>
            </a:pPr>
            <a:r>
              <a:rPr lang="ru-RU" sz="1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>
              <a:lnSpc>
                <a:spcPct val="90000"/>
              </a:lnSpc>
            </a:pPr>
            <a:r>
              <a:rPr lang="ru-RU" sz="1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>
              <a:lnSpc>
                <a:spcPct val="90000"/>
              </a:lnSpc>
            </a:pPr>
            <a:r>
              <a:rPr lang="ru-RU" sz="1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>
              <a:lnSpc>
                <a:spcPct val="90000"/>
              </a:lnSpc>
            </a:pPr>
            <a:r>
              <a:rPr lang="ru-RU" sz="1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6</a:t>
            </a:r>
          </a:p>
          <a:p>
            <a:pPr algn="r">
              <a:lnSpc>
                <a:spcPct val="90000"/>
              </a:lnSpc>
            </a:pPr>
            <a:r>
              <a:rPr lang="ru-RU" sz="1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>
              <a:lnSpc>
                <a:spcPct val="90000"/>
              </a:lnSpc>
            </a:pPr>
            <a:r>
              <a:rPr lang="ru-RU" sz="1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8</a:t>
            </a:r>
          </a:p>
          <a:p>
            <a:pPr algn="r">
              <a:lnSpc>
                <a:spcPct val="90000"/>
              </a:lnSpc>
            </a:pPr>
            <a:r>
              <a:rPr lang="ru-RU" sz="1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9</a:t>
            </a:r>
            <a:endParaRPr lang="en-US" sz="14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21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30888" y="6484255"/>
            <a:ext cx="2133600" cy="365125"/>
          </a:xfrm>
        </p:spPr>
        <p:txBody>
          <a:bodyPr/>
          <a:lstStyle/>
          <a:p>
            <a:fld id="{751F31DF-B93B-433C-A96F-59ACD632D6DE}" type="slidenum">
              <a:rPr lang="ru-RU" smtClean="0"/>
              <a:t>26</a:t>
            </a:fld>
            <a:endParaRPr lang="ru-RU" dirty="0"/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308462"/>
              </p:ext>
            </p:extLst>
          </p:nvPr>
        </p:nvGraphicFramePr>
        <p:xfrm>
          <a:off x="4010" y="1008000"/>
          <a:ext cx="9144510" cy="116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04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52048118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691184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Заголовок 1"/>
          <p:cNvSpPr txBox="1">
            <a:spLocks/>
          </p:cNvSpPr>
          <p:nvPr/>
        </p:nvSpPr>
        <p:spPr>
          <a:xfrm>
            <a:off x="0" y="0"/>
            <a:ext cx="9144000" cy="100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Полиморфизм: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sz="3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переопределение методов (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overriding</a:t>
            </a:r>
            <a:r>
              <a:rPr lang="ru-RU" sz="3200" b="1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382634" y="1301843"/>
            <a:ext cx="828013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marL="265113" indent="-265113" algn="just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000" b="1" dirty="0" smtClean="0">
                <a:latin typeface="+mn-lt"/>
              </a:rPr>
              <a:t>2.</a:t>
            </a:r>
            <a:r>
              <a:rPr lang="en-US" altLang="ru-RU" sz="2000" dirty="0" smtClean="0">
                <a:latin typeface="+mn-lt"/>
              </a:rPr>
              <a:t> </a:t>
            </a:r>
            <a:r>
              <a:rPr lang="ru-RU" altLang="ru-RU" sz="2000" dirty="0" smtClean="0">
                <a:latin typeface="+mn-lt"/>
              </a:rPr>
              <a:t>Переопределяя </a:t>
            </a:r>
            <a:r>
              <a:rPr lang="ru-RU" altLang="ru-RU" sz="2000" dirty="0">
                <a:latin typeface="+mn-lt"/>
              </a:rPr>
              <a:t>виртуальный метод в </a:t>
            </a:r>
            <a:r>
              <a:rPr lang="ru-RU" altLang="ru-RU" sz="2000" dirty="0" smtClean="0">
                <a:latin typeface="+mn-lt"/>
              </a:rPr>
              <a:t>классе-наследнике, необходимо </a:t>
            </a:r>
            <a:r>
              <a:rPr lang="ru-RU" altLang="ru-RU" sz="2000" dirty="0">
                <a:latin typeface="+mn-lt"/>
              </a:rPr>
              <a:t>заново </a:t>
            </a:r>
            <a:r>
              <a:rPr lang="ru-RU" altLang="ru-RU" sz="2000" dirty="0" smtClean="0">
                <a:latin typeface="+mn-lt"/>
              </a:rPr>
              <a:t>определить</a:t>
            </a:r>
            <a:r>
              <a:rPr lang="en-US" altLang="ru-RU" sz="2000" dirty="0" smtClean="0">
                <a:latin typeface="+mn-lt"/>
              </a:rPr>
              <a:t> </a:t>
            </a:r>
            <a:r>
              <a:rPr lang="ru-RU" altLang="ru-RU" sz="2000" dirty="0" smtClean="0">
                <a:latin typeface="+mn-lt"/>
              </a:rPr>
              <a:t> </a:t>
            </a:r>
            <a:r>
              <a:rPr lang="ru-RU" altLang="ru-RU" sz="2000" dirty="0">
                <a:latin typeface="+mn-lt"/>
              </a:rPr>
              <a:t>его, </a:t>
            </a:r>
            <a:r>
              <a:rPr lang="en-US" altLang="ru-RU" sz="2000" dirty="0" smtClean="0">
                <a:latin typeface="+mn-lt"/>
              </a:rPr>
              <a:t> </a:t>
            </a:r>
            <a:r>
              <a:rPr lang="ru-RU" altLang="ru-RU" sz="2000" dirty="0" smtClean="0">
                <a:latin typeface="+mn-lt"/>
              </a:rPr>
              <a:t>используя </a:t>
            </a:r>
            <a:r>
              <a:rPr lang="en-US" altLang="ru-RU" sz="2000" dirty="0" smtClean="0">
                <a:latin typeface="+mn-lt"/>
              </a:rPr>
              <a:t> </a:t>
            </a:r>
            <a:r>
              <a:rPr lang="ru-RU" altLang="ru-RU" sz="2000" dirty="0" smtClean="0">
                <a:latin typeface="+mn-lt"/>
              </a:rPr>
              <a:t>ключевое </a:t>
            </a:r>
            <a:r>
              <a:rPr lang="en-US" altLang="ru-RU" sz="2000" dirty="0" smtClean="0">
                <a:latin typeface="+mn-lt"/>
              </a:rPr>
              <a:t> </a:t>
            </a:r>
            <a:r>
              <a:rPr lang="ru-RU" altLang="ru-RU" sz="2000" dirty="0" smtClean="0">
                <a:latin typeface="+mn-lt"/>
              </a:rPr>
              <a:t>слово</a:t>
            </a:r>
            <a:r>
              <a:rPr lang="en-US" altLang="ru-RU" sz="2000" dirty="0" smtClean="0">
                <a:latin typeface="+mn-lt"/>
              </a:rPr>
              <a:t> </a:t>
            </a:r>
            <a:r>
              <a:rPr lang="ru-RU" altLang="ru-RU" sz="2000" dirty="0" smtClean="0">
                <a:latin typeface="+mn-lt"/>
              </a:rPr>
              <a:t> </a:t>
            </a:r>
            <a:r>
              <a:rPr lang="en-US" altLang="ru-RU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altLang="ru-RU" sz="2000" dirty="0" smtClean="0">
                <a:latin typeface="+mn-lt"/>
              </a:rPr>
              <a:t>:</a:t>
            </a:r>
            <a:endParaRPr lang="ru-RU" altLang="ru-RU" sz="20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870110" y="2443453"/>
            <a:ext cx="7387343" cy="3664867"/>
          </a:xfrm>
          <a:prstGeom prst="rect">
            <a:avLst/>
          </a:prstGeom>
          <a:solidFill>
            <a:srgbClr val="F7FAFF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class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SalesPerson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</a:rPr>
              <a:t>Employee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GiveBonus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amount)</a:t>
            </a:r>
          </a:p>
          <a:p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SalesBonus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0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ru-RU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//кратность надбавки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    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ru-RU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                   //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надбавка зависит от объема продаж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numberOfSales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&gt;=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0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&amp;&amp;  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numberOfSales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&lt;=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100)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SalesBonus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2;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SalesBonus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5;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.GiveBonus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(amount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SalesBonus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863588" y="2196662"/>
            <a:ext cx="976908" cy="24679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tIns="0" bIns="0" rtlCol="0">
            <a:no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</a:t>
            </a:r>
            <a:endParaRPr lang="ru-RU" sz="1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100586" y="6475635"/>
            <a:ext cx="4536504" cy="373745"/>
          </a:xfrm>
        </p:spPr>
        <p:txBody>
          <a:bodyPr/>
          <a:lstStyle/>
          <a:p>
            <a:r>
              <a:rPr lang="ru-RU" dirty="0" smtClean="0"/>
              <a:t>Емельянов В.А.</a:t>
            </a:r>
            <a:r>
              <a:rPr lang="en-US" dirty="0" smtClean="0"/>
              <a:t>: </a:t>
            </a:r>
            <a:r>
              <a:rPr lang="ru-RU" dirty="0" smtClean="0"/>
              <a:t>Объектно-ориентированное программирование</a:t>
            </a:r>
            <a:endParaRPr lang="ru-RU" dirty="0"/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>
            <a:off x="231502" y="6510385"/>
            <a:ext cx="8661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79948" y="2459588"/>
            <a:ext cx="319026" cy="3633152"/>
          </a:xfrm>
          <a:prstGeom prst="rect">
            <a:avLst/>
          </a:prstGeom>
          <a:solidFill>
            <a:srgbClr val="D9FFD9"/>
          </a:solidFill>
        </p:spPr>
        <p:txBody>
          <a:bodyPr wrap="square" lIns="0" tIns="0" rIns="18000" bIns="0" rtlCol="0">
            <a:noAutofit/>
          </a:bodyPr>
          <a:lstStyle/>
          <a:p>
            <a:pPr algn="r"/>
            <a:r>
              <a:rPr lang="ru-RU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endParaRPr lang="ru-RU" sz="1600" dirty="0" smtClean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14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15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16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17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18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19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20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21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22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23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24</a:t>
            </a:r>
            <a:endParaRPr lang="ru-RU" sz="1600" dirty="0" smtClean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21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40252" y="6484255"/>
            <a:ext cx="2133600" cy="365125"/>
          </a:xfrm>
        </p:spPr>
        <p:txBody>
          <a:bodyPr/>
          <a:lstStyle/>
          <a:p>
            <a:fld id="{751F31DF-B93B-433C-A96F-59ACD632D6DE}" type="slidenum">
              <a:rPr lang="ru-RU" smtClean="0"/>
              <a:t>27</a:t>
            </a:fld>
            <a:endParaRPr lang="ru-RU" dirty="0"/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452565"/>
              </p:ext>
            </p:extLst>
          </p:nvPr>
        </p:nvGraphicFramePr>
        <p:xfrm>
          <a:off x="706" y="1007035"/>
          <a:ext cx="9144510" cy="116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04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52048118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691184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Заголовок 1"/>
          <p:cNvSpPr txBox="1">
            <a:spLocks/>
          </p:cNvSpPr>
          <p:nvPr/>
        </p:nvSpPr>
        <p:spPr>
          <a:xfrm>
            <a:off x="0" y="0"/>
            <a:ext cx="9144000" cy="100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Полиморфизм: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sz="3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переопределение методов (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overriding</a:t>
            </a:r>
            <a:r>
              <a:rPr lang="ru-RU" sz="3200" b="1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719029" y="1930823"/>
            <a:ext cx="7669396" cy="1766104"/>
          </a:xfrm>
          <a:prstGeom prst="rect">
            <a:avLst/>
          </a:prstGeom>
          <a:solidFill>
            <a:srgbClr val="F7FAFF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class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2B91AF"/>
                </a:solidFill>
                <a:latin typeface="Consolas" panose="020B0609020204030204" pitchFamily="49" charset="0"/>
              </a:rPr>
              <a:t>Manager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Employee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ru-RU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public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numOfSa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lesPerson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10;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//количество продавцов в подчинении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ru-RU" sz="11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public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GiveBonus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amount)</a:t>
            </a:r>
          </a:p>
          <a:p>
            <a:pPr>
              <a:lnSpc>
                <a:spcPct val="90000"/>
              </a:lnSpc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  </a:t>
            </a:r>
            <a:r>
              <a:rPr lang="en-US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.GiveBonus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amount+amount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numOfSalesPerson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*(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)0.1);</a:t>
            </a:r>
          </a:p>
          <a:p>
            <a:pPr>
              <a:lnSpc>
                <a:spcPct val="9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712506" y="1702675"/>
            <a:ext cx="976908" cy="2281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tIns="0" bIns="0" rtlCol="0">
            <a:no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</a:t>
            </a:r>
            <a:endParaRPr lang="ru-RU" sz="1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98966" y="4628669"/>
            <a:ext cx="7689459" cy="1752659"/>
          </a:xfrm>
          <a:prstGeom prst="rect">
            <a:avLst/>
          </a:prstGeom>
          <a:solidFill>
            <a:srgbClr val="F7FAFF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//Улучшенная система </a:t>
            </a:r>
            <a:r>
              <a:rPr lang="ru-RU" sz="1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премирования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pPr>
              <a:lnSpc>
                <a:spcPct val="9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 smtClean="0">
                <a:solidFill>
                  <a:srgbClr val="2B91AF"/>
                </a:solidFill>
                <a:latin typeface="Consolas" panose="020B0609020204030204" pitchFamily="49" charset="0"/>
              </a:rPr>
              <a:t>Manager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Nick = 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2B91AF"/>
                </a:solidFill>
                <a:latin typeface="Consolas" panose="020B0609020204030204" pitchFamily="49" charset="0"/>
              </a:rPr>
              <a:t>Manager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         </a:t>
            </a:r>
            <a:r>
              <a:rPr lang="ru-RU" sz="1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Создаем </a:t>
            </a:r>
            <a:r>
              <a:rPr lang="ru-RU" sz="1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менеджера</a:t>
            </a:r>
            <a:r>
              <a:rPr lang="en-US" sz="1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Nick</a:t>
            </a:r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Nick.GiveBonus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(5000);</a:t>
            </a:r>
          </a:p>
          <a:p>
            <a:pPr>
              <a:lnSpc>
                <a:spcPct val="90000"/>
              </a:lnSpc>
            </a:pP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SalesPerson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Ivan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SalesPerson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//Создаем </a:t>
            </a:r>
            <a:r>
              <a:rPr lang="ru-RU" sz="1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продавца</a:t>
            </a:r>
            <a:r>
              <a:rPr lang="en-US" sz="1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Ivan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Ivan.GiveBonus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(1000);</a:t>
            </a:r>
          </a:p>
          <a:p>
            <a:pPr>
              <a:lnSpc>
                <a:spcPct val="90000"/>
              </a:lnSpc>
            </a:pP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92443" y="4393324"/>
            <a:ext cx="976908" cy="23534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tIns="0" bIns="0" rtlCol="0">
            <a:no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</a:t>
            </a:r>
            <a:endParaRPr lang="ru-RU" sz="1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191602" y="3949606"/>
            <a:ext cx="441640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ru-RU" altLang="ru-RU" sz="2100" b="1" dirty="0" smtClean="0">
                <a:latin typeface="+mn-lt"/>
              </a:rPr>
              <a:t>Вызов</a:t>
            </a:r>
            <a:r>
              <a:rPr lang="en-US" altLang="ru-RU" sz="2100" b="1" dirty="0" smtClean="0">
                <a:latin typeface="+mn-lt"/>
              </a:rPr>
              <a:t> </a:t>
            </a:r>
            <a:r>
              <a:rPr lang="ru-RU" altLang="ru-RU" sz="2100" b="1" dirty="0" smtClean="0">
                <a:latin typeface="+mn-lt"/>
              </a:rPr>
              <a:t>переопределенных методов:</a:t>
            </a:r>
            <a:endParaRPr lang="ru-RU" altLang="ru-RU" sz="2100" b="1" dirty="0">
              <a:latin typeface="+mn-lt"/>
            </a:endParaRP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185007" y="1168514"/>
            <a:ext cx="7123297" cy="496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just">
              <a:lnSpc>
                <a:spcPct val="125000"/>
              </a:lnSpc>
              <a:buNone/>
              <a:defRPr/>
            </a:pPr>
            <a:r>
              <a:rPr lang="ru-RU" sz="2100" b="1" dirty="0">
                <a:latin typeface="+mn-lt"/>
              </a:rPr>
              <a:t>Переопределение </a:t>
            </a:r>
            <a:r>
              <a:rPr lang="en-US" sz="2100" b="1" dirty="0" smtClean="0">
                <a:latin typeface="+mn-lt"/>
              </a:rPr>
              <a:t> </a:t>
            </a:r>
            <a:r>
              <a:rPr lang="ru-RU" sz="2100" b="1" dirty="0" smtClean="0">
                <a:latin typeface="+mn-lt"/>
              </a:rPr>
              <a:t>метода</a:t>
            </a:r>
            <a:r>
              <a:rPr lang="en-US" sz="2100" b="1" dirty="0" smtClean="0">
                <a:latin typeface="+mn-lt"/>
              </a:rPr>
              <a:t>  </a:t>
            </a:r>
            <a:r>
              <a:rPr lang="en-US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GiveBonus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ru-RU" sz="2000" b="1" dirty="0">
                <a:latin typeface="Consolas" panose="020B0609020204030204" pitchFamily="49" charset="0"/>
              </a:rPr>
              <a:t> </a:t>
            </a:r>
            <a:r>
              <a:rPr lang="ru-RU" sz="2100" b="1" dirty="0" smtClean="0">
                <a:latin typeface="+mn-lt"/>
              </a:rPr>
              <a:t>класса</a:t>
            </a:r>
            <a:r>
              <a:rPr lang="en-US" sz="2000" b="1" dirty="0" smtClean="0">
                <a:latin typeface="+mn-lt"/>
              </a:rPr>
              <a:t>  </a:t>
            </a:r>
            <a:r>
              <a:rPr lang="ru-RU" sz="2000" b="1" dirty="0" smtClean="0">
                <a:latin typeface="+mn-lt"/>
              </a:rPr>
              <a:t> </a:t>
            </a:r>
            <a:r>
              <a:rPr lang="en-US" sz="2000" b="1" dirty="0">
                <a:solidFill>
                  <a:srgbClr val="2B91AF"/>
                </a:solidFill>
                <a:latin typeface="Consolas" panose="020B0609020204030204" pitchFamily="49" charset="0"/>
              </a:rPr>
              <a:t>Manager</a:t>
            </a:r>
            <a:r>
              <a:rPr lang="en-US" sz="2000" b="1" dirty="0">
                <a:latin typeface="+mn-lt"/>
              </a:rPr>
              <a:t>:</a:t>
            </a:r>
            <a:endParaRPr lang="ru-RU" sz="2000" b="1" dirty="0">
              <a:latin typeface="+mn-lt"/>
            </a:endParaRPr>
          </a:p>
        </p:txBody>
      </p:sp>
      <p:sp>
        <p:nvSpPr>
          <p:cNvPr id="1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100586" y="6475635"/>
            <a:ext cx="4536504" cy="373745"/>
          </a:xfrm>
        </p:spPr>
        <p:txBody>
          <a:bodyPr/>
          <a:lstStyle/>
          <a:p>
            <a:r>
              <a:rPr lang="ru-RU" dirty="0" smtClean="0"/>
              <a:t>Емельянов В.А.</a:t>
            </a:r>
            <a:r>
              <a:rPr lang="en-US" dirty="0" smtClean="0"/>
              <a:t>: </a:t>
            </a:r>
            <a:r>
              <a:rPr lang="ru-RU" dirty="0" smtClean="0"/>
              <a:t>Объектно-ориентированное программирование</a:t>
            </a:r>
            <a:endParaRPr lang="ru-RU" dirty="0"/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>
            <a:off x="231502" y="6510385"/>
            <a:ext cx="8661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29662" y="1948333"/>
            <a:ext cx="259889" cy="1741124"/>
          </a:xfrm>
          <a:prstGeom prst="rect">
            <a:avLst/>
          </a:prstGeom>
          <a:solidFill>
            <a:srgbClr val="D9FFD9"/>
          </a:solidFill>
        </p:spPr>
        <p:txBody>
          <a:bodyPr wrap="square" lIns="0" tIns="0" rIns="18000" bIns="0" rtlCol="0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25</a:t>
            </a:r>
          </a:p>
          <a:p>
            <a:pPr algn="r">
              <a:lnSpc>
                <a:spcPct val="90000"/>
              </a:lnSpc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26</a:t>
            </a:r>
          </a:p>
          <a:p>
            <a:pPr algn="r">
              <a:lnSpc>
                <a:spcPct val="90000"/>
              </a:lnSpc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27</a:t>
            </a:r>
          </a:p>
          <a:p>
            <a:pPr algn="r">
              <a:lnSpc>
                <a:spcPct val="90000"/>
              </a:lnSpc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28</a:t>
            </a:r>
          </a:p>
          <a:p>
            <a:pPr algn="r">
              <a:lnSpc>
                <a:spcPct val="90000"/>
              </a:lnSpc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29</a:t>
            </a:r>
          </a:p>
          <a:p>
            <a:pPr algn="r">
              <a:lnSpc>
                <a:spcPct val="90000"/>
              </a:lnSpc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30</a:t>
            </a:r>
          </a:p>
          <a:p>
            <a:pPr algn="r">
              <a:lnSpc>
                <a:spcPct val="90000"/>
              </a:lnSpc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31</a:t>
            </a:r>
          </a:p>
          <a:p>
            <a:pPr algn="r">
              <a:lnSpc>
                <a:spcPct val="90000"/>
              </a:lnSpc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32</a:t>
            </a:r>
          </a:p>
          <a:p>
            <a:pPr algn="r">
              <a:lnSpc>
                <a:spcPct val="90000"/>
              </a:lnSpc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33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2506" y="4644008"/>
            <a:ext cx="259889" cy="1724167"/>
          </a:xfrm>
          <a:prstGeom prst="rect">
            <a:avLst/>
          </a:prstGeom>
          <a:solidFill>
            <a:srgbClr val="D9FFD9"/>
          </a:solidFill>
        </p:spPr>
        <p:txBody>
          <a:bodyPr wrap="square" lIns="0" tIns="0" rIns="18000" bIns="0" rtlCol="0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34</a:t>
            </a:r>
          </a:p>
          <a:p>
            <a:pPr algn="r">
              <a:lnSpc>
                <a:spcPct val="90000"/>
              </a:lnSpc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35</a:t>
            </a:r>
          </a:p>
          <a:p>
            <a:pPr algn="r">
              <a:lnSpc>
                <a:spcPct val="90000"/>
              </a:lnSpc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36</a:t>
            </a:r>
          </a:p>
          <a:p>
            <a:pPr algn="r">
              <a:lnSpc>
                <a:spcPct val="90000"/>
              </a:lnSpc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37</a:t>
            </a:r>
          </a:p>
          <a:p>
            <a:pPr algn="r">
              <a:lnSpc>
                <a:spcPct val="90000"/>
              </a:lnSpc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38</a:t>
            </a:r>
          </a:p>
          <a:p>
            <a:pPr algn="r">
              <a:lnSpc>
                <a:spcPct val="90000"/>
              </a:lnSpc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39</a:t>
            </a:r>
          </a:p>
          <a:p>
            <a:pPr algn="r">
              <a:lnSpc>
                <a:spcPct val="90000"/>
              </a:lnSpc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40</a:t>
            </a:r>
          </a:p>
          <a:p>
            <a:pPr algn="r">
              <a:lnSpc>
                <a:spcPct val="90000"/>
              </a:lnSpc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41</a:t>
            </a:r>
          </a:p>
          <a:p>
            <a:pPr algn="r">
              <a:lnSpc>
                <a:spcPct val="90000"/>
              </a:lnSpc>
            </a:pPr>
            <a:r>
              <a:rPr lang="en-US" sz="14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255007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30888" y="6484255"/>
            <a:ext cx="2133600" cy="365125"/>
          </a:xfrm>
        </p:spPr>
        <p:txBody>
          <a:bodyPr/>
          <a:lstStyle/>
          <a:p>
            <a:fld id="{751F31DF-B93B-433C-A96F-59ACD632D6DE}" type="slidenum">
              <a:rPr lang="ru-RU" smtClean="0"/>
              <a:t>28</a:t>
            </a:fld>
            <a:endParaRPr lang="ru-RU" dirty="0"/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916229"/>
              </p:ext>
            </p:extLst>
          </p:nvPr>
        </p:nvGraphicFramePr>
        <p:xfrm>
          <a:off x="-510" y="1011385"/>
          <a:ext cx="9144510" cy="116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04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52048118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691184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Заголовок 1"/>
          <p:cNvSpPr txBox="1">
            <a:spLocks/>
          </p:cNvSpPr>
          <p:nvPr/>
        </p:nvSpPr>
        <p:spPr>
          <a:xfrm>
            <a:off x="0" y="0"/>
            <a:ext cx="9144000" cy="100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Полиморфизм: перегрузка методов (</a:t>
            </a:r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overloading</a:t>
            </a:r>
            <a:r>
              <a:rPr lang="ru-RU" sz="3200" b="1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77889" y="1433963"/>
            <a:ext cx="82089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ru-RU" sz="2400" dirty="0"/>
              <a:t>В C# допускается совместное использование одного и того же имени двумя или более методами одного и того же класса, при условии, что их параметры объявляются по-разному. В этом случае говорят, что методы перегружаются, а сам процесс называется </a:t>
            </a:r>
            <a:r>
              <a:rPr lang="ru-RU" sz="2400" b="1" i="1" u="sng" dirty="0">
                <a:solidFill>
                  <a:schemeClr val="accent1">
                    <a:lumMod val="75000"/>
                  </a:schemeClr>
                </a:solidFill>
              </a:rPr>
              <a:t>перегрузкой методов</a:t>
            </a:r>
            <a:r>
              <a:rPr lang="ru-RU" sz="2400" dirty="0"/>
              <a:t>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77889" y="4141696"/>
            <a:ext cx="7776864" cy="2108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u="sng" dirty="0" smtClean="0">
                <a:solidFill>
                  <a:schemeClr val="accent1">
                    <a:lumMod val="75000"/>
                  </a:schemeClr>
                </a:solidFill>
              </a:rPr>
              <a:t>Условия перегрузки методов</a:t>
            </a:r>
            <a:r>
              <a:rPr lang="ru-RU" sz="2400" b="1" dirty="0" smtClean="0">
                <a:solidFill>
                  <a:schemeClr val="accent1">
                    <a:lumMod val="75000"/>
                  </a:schemeClr>
                </a:solidFill>
              </a:rPr>
              <a:t>:</a:t>
            </a:r>
            <a:endParaRPr lang="ru-RU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800100" lvl="1" indent="-342900">
              <a:spcAft>
                <a:spcPts val="1200"/>
              </a:spcAft>
              <a:buClr>
                <a:schemeClr val="accent1">
                  <a:lumMod val="75000"/>
                </a:schemeClr>
              </a:buClr>
              <a:buSzPct val="90000"/>
              <a:buFont typeface="Wingdings 3" panose="05040102010807070707" pitchFamily="18" charset="2"/>
              <a:buChar char="Æ"/>
            </a:pPr>
            <a:r>
              <a:rPr lang="ru-RU" sz="2400" dirty="0" smtClean="0"/>
              <a:t>разный </a:t>
            </a:r>
            <a:r>
              <a:rPr lang="ru-RU" sz="2400" dirty="0"/>
              <a:t>тип передаваемых параметров</a:t>
            </a:r>
          </a:p>
          <a:p>
            <a:pPr marL="800100" lvl="1" indent="-342900">
              <a:spcAft>
                <a:spcPts val="1200"/>
              </a:spcAft>
              <a:buClr>
                <a:schemeClr val="accent1">
                  <a:lumMod val="75000"/>
                </a:schemeClr>
              </a:buClr>
              <a:buSzPct val="90000"/>
              <a:buFont typeface="Wingdings 3" panose="05040102010807070707" pitchFamily="18" charset="2"/>
              <a:buChar char="Æ"/>
            </a:pPr>
            <a:r>
              <a:rPr lang="ru-RU" sz="2400" dirty="0" smtClean="0"/>
              <a:t>разное </a:t>
            </a:r>
            <a:r>
              <a:rPr lang="ru-RU" sz="2400" dirty="0"/>
              <a:t>количество передаваемых параметров</a:t>
            </a:r>
          </a:p>
          <a:p>
            <a:pPr marL="800100" lvl="1" indent="-342900">
              <a:spcAft>
                <a:spcPts val="1200"/>
              </a:spcAft>
              <a:buClr>
                <a:schemeClr val="accent1">
                  <a:lumMod val="75000"/>
                </a:schemeClr>
              </a:buClr>
              <a:buSzPct val="90000"/>
              <a:buFont typeface="Wingdings 3" panose="05040102010807070707" pitchFamily="18" charset="2"/>
              <a:buChar char="Æ"/>
            </a:pPr>
            <a:r>
              <a:rPr lang="ru-RU" sz="2400" dirty="0" smtClean="0"/>
              <a:t>комбинация </a:t>
            </a:r>
            <a:r>
              <a:rPr lang="ru-RU" sz="2400" dirty="0"/>
              <a:t>первых двух случаев</a:t>
            </a:r>
          </a:p>
        </p:txBody>
      </p:sp>
      <p:sp>
        <p:nvSpPr>
          <p:cNvPr id="7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100586" y="6475635"/>
            <a:ext cx="4536504" cy="373745"/>
          </a:xfrm>
        </p:spPr>
        <p:txBody>
          <a:bodyPr/>
          <a:lstStyle/>
          <a:p>
            <a:r>
              <a:rPr lang="ru-RU" dirty="0" smtClean="0"/>
              <a:t>Емельянов В.А.</a:t>
            </a:r>
            <a:r>
              <a:rPr lang="en-US" dirty="0" smtClean="0"/>
              <a:t>: </a:t>
            </a:r>
            <a:r>
              <a:rPr lang="ru-RU" dirty="0" smtClean="0"/>
              <a:t>Объектно-ориентированное программирование</a:t>
            </a:r>
            <a:endParaRPr lang="ru-RU" dirty="0"/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231502" y="6510385"/>
            <a:ext cx="8661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68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40252" y="6492875"/>
            <a:ext cx="2133600" cy="365125"/>
          </a:xfrm>
        </p:spPr>
        <p:txBody>
          <a:bodyPr/>
          <a:lstStyle/>
          <a:p>
            <a:fld id="{751F31DF-B93B-433C-A96F-59ACD632D6DE}" type="slidenum">
              <a:rPr lang="ru-RU" smtClean="0"/>
              <a:t>29</a:t>
            </a:fld>
            <a:endParaRPr lang="ru-RU" dirty="0"/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573724"/>
              </p:ext>
            </p:extLst>
          </p:nvPr>
        </p:nvGraphicFramePr>
        <p:xfrm>
          <a:off x="5035" y="1004530"/>
          <a:ext cx="9144510" cy="116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04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52048118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691184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Заголовок 1"/>
          <p:cNvSpPr txBox="1">
            <a:spLocks/>
          </p:cNvSpPr>
          <p:nvPr/>
        </p:nvSpPr>
        <p:spPr>
          <a:xfrm>
            <a:off x="0" y="0"/>
            <a:ext cx="9144000" cy="100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Полиморфизм: перегрузка методов (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overloading</a:t>
            </a:r>
            <a:r>
              <a:rPr lang="ru-RU" sz="3200" b="1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622933" y="1859912"/>
            <a:ext cx="7350919" cy="4403272"/>
          </a:xfrm>
          <a:prstGeom prst="rect">
            <a:avLst/>
          </a:prstGeom>
          <a:solidFill>
            <a:srgbClr val="F7FAFF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OverloadMethods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 </a:t>
            </a:r>
            <a:r>
              <a:rPr lang="en-US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methodSum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param1,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param2)</a:t>
            </a: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param1 + param2;</a:t>
            </a: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 </a:t>
            </a:r>
            <a:r>
              <a:rPr lang="en-US" sz="16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methodSum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param1,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param2,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param3)</a:t>
            </a: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param1 + param2 + param3;</a:t>
            </a: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 </a:t>
            </a:r>
            <a:r>
              <a:rPr lang="fr-FR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methodSum(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param1,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param2)</a:t>
            </a: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param1 + param2;</a:t>
            </a: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1616411" y="1619429"/>
            <a:ext cx="976908" cy="24048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tIns="0" bIns="0" rtlCol="0">
            <a:no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</a:t>
            </a:r>
            <a:endParaRPr lang="ru-RU" sz="1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90" name="Группа 89"/>
          <p:cNvGrpSpPr/>
          <p:nvPr/>
        </p:nvGrpSpPr>
        <p:grpSpPr>
          <a:xfrm>
            <a:off x="4824028" y="1340768"/>
            <a:ext cx="4137198" cy="3655826"/>
            <a:chOff x="4755282" y="1542274"/>
            <a:chExt cx="4137198" cy="3655826"/>
          </a:xfrm>
        </p:grpSpPr>
        <p:sp>
          <p:nvSpPr>
            <p:cNvPr id="37" name="Правая фигурная скобка 36"/>
            <p:cNvSpPr/>
            <p:nvPr/>
          </p:nvSpPr>
          <p:spPr>
            <a:xfrm rot="16200000">
              <a:off x="5896862" y="1442244"/>
              <a:ext cx="165113" cy="2448273"/>
            </a:xfrm>
            <a:prstGeom prst="rightBrace">
              <a:avLst>
                <a:gd name="adj1" fmla="val 41750"/>
                <a:gd name="adj2" fmla="val 50000"/>
              </a:avLst>
            </a:prstGeom>
            <a:ln>
              <a:solidFill>
                <a:srgbClr val="0000FF"/>
              </a:solidFill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38" name="Прямая соединительная линия 37"/>
            <p:cNvCxnSpPr/>
            <p:nvPr/>
          </p:nvCxnSpPr>
          <p:spPr>
            <a:xfrm flipV="1">
              <a:off x="7419835" y="1844824"/>
              <a:ext cx="0" cy="1832749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Правая фигурная скобка 39"/>
            <p:cNvSpPr/>
            <p:nvPr/>
          </p:nvSpPr>
          <p:spPr>
            <a:xfrm rot="16200000">
              <a:off x="6580938" y="2024290"/>
              <a:ext cx="165113" cy="3744416"/>
            </a:xfrm>
            <a:prstGeom prst="rightBrace">
              <a:avLst>
                <a:gd name="adj1" fmla="val 41750"/>
                <a:gd name="adj2" fmla="val 50000"/>
              </a:avLst>
            </a:prstGeom>
            <a:ln>
              <a:solidFill>
                <a:srgbClr val="0000FF"/>
              </a:solidFill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авая фигурная скобка 40"/>
            <p:cNvSpPr/>
            <p:nvPr/>
          </p:nvSpPr>
          <p:spPr>
            <a:xfrm rot="16200000">
              <a:off x="6598940" y="3549368"/>
              <a:ext cx="165114" cy="3132349"/>
            </a:xfrm>
            <a:prstGeom prst="rightBrace">
              <a:avLst>
                <a:gd name="adj1" fmla="val 41750"/>
                <a:gd name="adj2" fmla="val 50000"/>
              </a:avLst>
            </a:prstGeom>
            <a:ln>
              <a:solidFill>
                <a:srgbClr val="0000FF"/>
              </a:solidFill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2" name="Прямая соединительная линия 41"/>
            <p:cNvCxnSpPr>
              <a:endCxn id="37" idx="1"/>
            </p:cNvCxnSpPr>
            <p:nvPr/>
          </p:nvCxnSpPr>
          <p:spPr>
            <a:xfrm>
              <a:off x="5979419" y="1880828"/>
              <a:ext cx="0" cy="702996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/>
            <p:cNvCxnSpPr/>
            <p:nvPr/>
          </p:nvCxnSpPr>
          <p:spPr>
            <a:xfrm>
              <a:off x="6668058" y="3675046"/>
              <a:ext cx="751777" cy="0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Прямая соединительная линия 55"/>
            <p:cNvCxnSpPr/>
            <p:nvPr/>
          </p:nvCxnSpPr>
          <p:spPr>
            <a:xfrm flipV="1">
              <a:off x="8751726" y="1850911"/>
              <a:ext cx="0" cy="2961113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56"/>
            <p:cNvCxnSpPr/>
            <p:nvPr/>
          </p:nvCxnSpPr>
          <p:spPr>
            <a:xfrm>
              <a:off x="6680329" y="4812024"/>
              <a:ext cx="2071397" cy="0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единительная линия 59"/>
            <p:cNvCxnSpPr/>
            <p:nvPr/>
          </p:nvCxnSpPr>
          <p:spPr>
            <a:xfrm>
              <a:off x="6680329" y="4801165"/>
              <a:ext cx="1168" cy="231820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Прямая соединительная линия 64"/>
            <p:cNvCxnSpPr/>
            <p:nvPr/>
          </p:nvCxnSpPr>
          <p:spPr>
            <a:xfrm>
              <a:off x="6668058" y="3675046"/>
              <a:ext cx="0" cy="169807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5256076" y="1542274"/>
              <a:ext cx="3636404" cy="3385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00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b="1" dirty="0" smtClean="0"/>
                <a:t>Разное количество и тип параметров</a:t>
              </a:r>
              <a:endParaRPr lang="ru-RU" sz="1600" b="1" dirty="0"/>
            </a:p>
          </p:txBody>
        </p:sp>
      </p:grpSp>
      <p:sp>
        <p:nvSpPr>
          <p:cNvPr id="28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100586" y="6475635"/>
            <a:ext cx="4536504" cy="373745"/>
          </a:xfrm>
        </p:spPr>
        <p:txBody>
          <a:bodyPr/>
          <a:lstStyle/>
          <a:p>
            <a:r>
              <a:rPr lang="ru-RU" dirty="0" smtClean="0"/>
              <a:t>Емельянов В.А.</a:t>
            </a:r>
            <a:r>
              <a:rPr lang="en-US" dirty="0" smtClean="0"/>
              <a:t>: </a:t>
            </a:r>
            <a:r>
              <a:rPr lang="ru-RU" dirty="0" smtClean="0"/>
              <a:t>Объектно-ориентированное программирование</a:t>
            </a:r>
            <a:endParaRPr lang="ru-RU" dirty="0"/>
          </a:p>
        </p:txBody>
      </p:sp>
      <p:cxnSp>
        <p:nvCxnSpPr>
          <p:cNvPr id="29" name="Прямая соединительная линия 28"/>
          <p:cNvCxnSpPr/>
          <p:nvPr/>
        </p:nvCxnSpPr>
        <p:spPr>
          <a:xfrm>
            <a:off x="231502" y="6510385"/>
            <a:ext cx="8661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639420" y="1877422"/>
            <a:ext cx="319026" cy="4372130"/>
          </a:xfrm>
          <a:prstGeom prst="rect">
            <a:avLst/>
          </a:prstGeom>
          <a:solidFill>
            <a:srgbClr val="D9FFD9"/>
          </a:solidFill>
        </p:spPr>
        <p:txBody>
          <a:bodyPr wrap="square" lIns="0" tIns="0" rIns="18000" bIns="0" rtlCol="0">
            <a:noAutofit/>
          </a:bodyPr>
          <a:lstStyle/>
          <a:p>
            <a:pPr algn="r"/>
            <a:r>
              <a:rPr lang="ru-RU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endParaRPr lang="en-US" sz="16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14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15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16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17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18</a:t>
            </a:r>
            <a:endParaRPr lang="ru-RU" sz="1600" dirty="0" smtClean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22" name="Группа 21"/>
          <p:cNvGrpSpPr/>
          <p:nvPr/>
        </p:nvGrpSpPr>
        <p:grpSpPr>
          <a:xfrm>
            <a:off x="-126520" y="1732799"/>
            <a:ext cx="2550488" cy="3460397"/>
            <a:chOff x="-126520" y="1732799"/>
            <a:chExt cx="2550488" cy="3460397"/>
          </a:xfrm>
        </p:grpSpPr>
        <p:grpSp>
          <p:nvGrpSpPr>
            <p:cNvPr id="89" name="Группа 88"/>
            <p:cNvGrpSpPr/>
            <p:nvPr/>
          </p:nvGrpSpPr>
          <p:grpSpPr>
            <a:xfrm>
              <a:off x="-126520" y="1732799"/>
              <a:ext cx="1944216" cy="3460397"/>
              <a:chOff x="-195266" y="2060848"/>
              <a:chExt cx="1944216" cy="3460397"/>
            </a:xfrm>
          </p:grpSpPr>
          <p:cxnSp>
            <p:nvCxnSpPr>
              <p:cNvPr id="9" name="Прямая со стрелкой 8"/>
              <p:cNvCxnSpPr/>
              <p:nvPr/>
            </p:nvCxnSpPr>
            <p:spPr>
              <a:xfrm>
                <a:off x="791580" y="2730020"/>
                <a:ext cx="0" cy="1527072"/>
              </a:xfrm>
              <a:prstGeom prst="straightConnector1">
                <a:avLst/>
              </a:prstGeom>
              <a:ln>
                <a:tailEnd type="none" w="med" len="med"/>
              </a:ln>
              <a:effectLst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8" name="Прямая со стрелкой 17"/>
              <p:cNvCxnSpPr/>
              <p:nvPr/>
            </p:nvCxnSpPr>
            <p:spPr>
              <a:xfrm>
                <a:off x="503548" y="2730020"/>
                <a:ext cx="0" cy="2791225"/>
              </a:xfrm>
              <a:prstGeom prst="straightConnector1">
                <a:avLst/>
              </a:prstGeom>
              <a:ln>
                <a:tailEnd type="none" w="med" len="med"/>
              </a:ln>
              <a:effectLst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" name="Прямая со стрелкой 24"/>
              <p:cNvCxnSpPr/>
              <p:nvPr/>
            </p:nvCxnSpPr>
            <p:spPr>
              <a:xfrm>
                <a:off x="1057801" y="2730020"/>
                <a:ext cx="0" cy="345707"/>
              </a:xfrm>
              <a:prstGeom prst="straightConnector1">
                <a:avLst/>
              </a:prstGeom>
              <a:ln>
                <a:tailEnd type="none" w="med" len="med"/>
              </a:ln>
              <a:effectLst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-195266" y="2060848"/>
                <a:ext cx="194421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600" b="1" dirty="0" smtClean="0"/>
                  <a:t>Перегруженные методы</a:t>
                </a:r>
                <a:endParaRPr lang="ru-RU" sz="1600" b="1" dirty="0"/>
              </a:p>
            </p:txBody>
          </p:sp>
          <p:cxnSp>
            <p:nvCxnSpPr>
              <p:cNvPr id="70" name="Прямая со стрелкой 69"/>
              <p:cNvCxnSpPr/>
              <p:nvPr/>
            </p:nvCxnSpPr>
            <p:spPr>
              <a:xfrm flipH="1">
                <a:off x="60098" y="2634672"/>
                <a:ext cx="1415558" cy="0"/>
              </a:xfrm>
              <a:prstGeom prst="straightConnector1">
                <a:avLst/>
              </a:prstGeom>
              <a:ln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36" name="Прямая со стрелкой 35"/>
            <p:cNvCxnSpPr/>
            <p:nvPr/>
          </p:nvCxnSpPr>
          <p:spPr>
            <a:xfrm>
              <a:off x="846955" y="3938156"/>
              <a:ext cx="1544800" cy="0"/>
            </a:xfrm>
            <a:prstGeom prst="straightConnector1">
              <a:avLst/>
            </a:prstGeom>
            <a:ln>
              <a:tailEnd type="triangle" w="med" len="lg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Прямая со стрелкой 38"/>
            <p:cNvCxnSpPr/>
            <p:nvPr/>
          </p:nvCxnSpPr>
          <p:spPr>
            <a:xfrm>
              <a:off x="1104028" y="2747678"/>
              <a:ext cx="1287727" cy="0"/>
            </a:xfrm>
            <a:prstGeom prst="straightConnector1">
              <a:avLst/>
            </a:prstGeom>
            <a:ln>
              <a:tailEnd type="triangle" w="med" len="lg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Прямая со стрелкой 42"/>
            <p:cNvCxnSpPr/>
            <p:nvPr/>
          </p:nvCxnSpPr>
          <p:spPr>
            <a:xfrm>
              <a:off x="572294" y="5193196"/>
              <a:ext cx="1851674" cy="0"/>
            </a:xfrm>
            <a:prstGeom prst="straightConnector1">
              <a:avLst/>
            </a:prstGeom>
            <a:ln>
              <a:tailEnd type="triangle" w="med" len="lg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16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30888" y="6484255"/>
            <a:ext cx="2133600" cy="365125"/>
          </a:xfrm>
        </p:spPr>
        <p:txBody>
          <a:bodyPr/>
          <a:lstStyle/>
          <a:p>
            <a:fld id="{751F31DF-B93B-433C-A96F-59ACD632D6DE}" type="slidenum">
              <a:rPr lang="ru-RU" smtClean="0"/>
              <a:t>3</a:t>
            </a:fld>
            <a:endParaRPr lang="ru-RU" dirty="0"/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472544"/>
              </p:ext>
            </p:extLst>
          </p:nvPr>
        </p:nvGraphicFramePr>
        <p:xfrm>
          <a:off x="-510" y="1002911"/>
          <a:ext cx="9144510" cy="116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04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52048118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691184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800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r>
              <a:rPr lang="ru-RU" sz="36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Тенденции разработки ПО</a:t>
            </a:r>
          </a:p>
        </p:txBody>
      </p:sp>
      <p:grpSp>
        <p:nvGrpSpPr>
          <p:cNvPr id="11" name="Group 2"/>
          <p:cNvGrpSpPr>
            <a:grpSpLocks noChangeAspect="1"/>
          </p:cNvGrpSpPr>
          <p:nvPr/>
        </p:nvGrpSpPr>
        <p:grpSpPr bwMode="auto">
          <a:xfrm>
            <a:off x="2375756" y="2864394"/>
            <a:ext cx="4789488" cy="2480192"/>
            <a:chOff x="1905" y="978"/>
            <a:chExt cx="6128" cy="3176"/>
          </a:xfrm>
        </p:grpSpPr>
        <p:sp>
          <p:nvSpPr>
            <p:cNvPr id="12" name="AutoShape 3"/>
            <p:cNvSpPr>
              <a:spLocks noChangeAspect="1" noChangeArrowheads="1"/>
            </p:cNvSpPr>
            <p:nvPr/>
          </p:nvSpPr>
          <p:spPr bwMode="auto">
            <a:xfrm>
              <a:off x="1905" y="1247"/>
              <a:ext cx="6128" cy="2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ru-RU" altLang="ru-RU" sz="4400"/>
            </a:p>
          </p:txBody>
        </p:sp>
        <p:sp>
          <p:nvSpPr>
            <p:cNvPr id="13" name="AutoShape 4"/>
            <p:cNvSpPr>
              <a:spLocks noChangeArrowheads="1"/>
            </p:cNvSpPr>
            <p:nvPr/>
          </p:nvSpPr>
          <p:spPr bwMode="auto">
            <a:xfrm>
              <a:off x="2250" y="2290"/>
              <a:ext cx="1686" cy="496"/>
            </a:xfrm>
            <a:prstGeom prst="roundRect">
              <a:avLst>
                <a:gd name="adj" fmla="val 16667"/>
              </a:avLst>
            </a:prstGeom>
            <a:solidFill>
              <a:srgbClr val="E6E6FF"/>
            </a:solidFill>
            <a:ln>
              <a:noFill/>
            </a:ln>
            <a:effectLst>
              <a:outerShdw dist="35921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4008" tIns="32004" rIns="64008" bIns="3200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Aft>
                  <a:spcPts val="1000"/>
                </a:spcAft>
              </a:pPr>
              <a:r>
                <a:rPr lang="ru-RU" altLang="zh-CN" sz="1600">
                  <a:latin typeface="Calibri" panose="020F0502020204030204" pitchFamily="34" charset="0"/>
                  <a:ea typeface="SimSun" panose="02010600030101010101" pitchFamily="2" charset="-122"/>
                </a:rPr>
                <a:t>подзадача 1</a:t>
              </a:r>
              <a:endParaRPr lang="ru-RU" altLang="ru-RU" sz="4400"/>
            </a:p>
          </p:txBody>
        </p:sp>
        <p:sp>
          <p:nvSpPr>
            <p:cNvPr id="14" name="AutoShape 5"/>
            <p:cNvSpPr>
              <a:spLocks noChangeArrowheads="1"/>
            </p:cNvSpPr>
            <p:nvPr/>
          </p:nvSpPr>
          <p:spPr bwMode="auto">
            <a:xfrm>
              <a:off x="5961" y="2290"/>
              <a:ext cx="1686" cy="496"/>
            </a:xfrm>
            <a:prstGeom prst="roundRect">
              <a:avLst>
                <a:gd name="adj" fmla="val 16667"/>
              </a:avLst>
            </a:prstGeom>
            <a:solidFill>
              <a:srgbClr val="E6E6FF"/>
            </a:solidFill>
            <a:ln>
              <a:noFill/>
            </a:ln>
            <a:effectLst>
              <a:outerShdw dist="35921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4008" tIns="32004" rIns="64008" bIns="3200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Aft>
                  <a:spcPts val="1000"/>
                </a:spcAft>
              </a:pPr>
              <a:r>
                <a:rPr lang="ru-RU" altLang="zh-CN" sz="1600">
                  <a:latin typeface="Calibri" panose="020F0502020204030204" pitchFamily="34" charset="0"/>
                  <a:ea typeface="SimSun" panose="02010600030101010101" pitchFamily="2" charset="-122"/>
                </a:rPr>
                <a:t>подзадача </a:t>
              </a:r>
              <a:r>
                <a:rPr lang="en-US" altLang="zh-CN" sz="1600">
                  <a:latin typeface="Calibri" panose="020F0502020204030204" pitchFamily="34" charset="0"/>
                  <a:ea typeface="SimSun" panose="02010600030101010101" pitchFamily="2" charset="-122"/>
                </a:rPr>
                <a:t>3</a:t>
              </a:r>
              <a:endParaRPr lang="ru-RU" altLang="ru-RU" sz="4400"/>
            </a:p>
          </p:txBody>
        </p:sp>
        <p:sp>
          <p:nvSpPr>
            <p:cNvPr id="15" name="AutoShape 6"/>
            <p:cNvSpPr>
              <a:spLocks noChangeArrowheads="1"/>
            </p:cNvSpPr>
            <p:nvPr/>
          </p:nvSpPr>
          <p:spPr bwMode="auto">
            <a:xfrm>
              <a:off x="2230" y="3447"/>
              <a:ext cx="1759" cy="494"/>
            </a:xfrm>
            <a:prstGeom prst="roundRect">
              <a:avLst>
                <a:gd name="adj" fmla="val 16667"/>
              </a:avLst>
            </a:prstGeom>
            <a:solidFill>
              <a:srgbClr val="E6E6FF"/>
            </a:solidFill>
            <a:ln>
              <a:noFill/>
            </a:ln>
            <a:effectLst>
              <a:outerShdw dist="35921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4008" tIns="32004" rIns="64008" bIns="3200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Aft>
                  <a:spcPts val="1000"/>
                </a:spcAft>
              </a:pPr>
              <a:r>
                <a:rPr lang="ru-RU" altLang="zh-CN" sz="1400">
                  <a:latin typeface="Calibri" panose="020F0502020204030204" pitchFamily="34" charset="0"/>
                  <a:ea typeface="SimSun" panose="02010600030101010101" pitchFamily="2" charset="-122"/>
                </a:rPr>
                <a:t>подзадача </a:t>
              </a:r>
              <a:r>
                <a:rPr lang="en-US" altLang="zh-CN" sz="1400">
                  <a:latin typeface="Calibri" panose="020F0502020204030204" pitchFamily="34" charset="0"/>
                  <a:ea typeface="SimSun" panose="02010600030101010101" pitchFamily="2" charset="-122"/>
                </a:rPr>
                <a:t>2</a:t>
              </a:r>
              <a:r>
                <a:rPr lang="ru-RU" altLang="zh-CN" sz="1400">
                  <a:latin typeface="Calibri" panose="020F0502020204030204" pitchFamily="34" charset="0"/>
                  <a:ea typeface="SimSun" panose="02010600030101010101" pitchFamily="2" charset="-122"/>
                </a:rPr>
                <a:t>.1</a:t>
              </a:r>
              <a:endParaRPr lang="ru-RU" altLang="ru-RU" sz="4400"/>
            </a:p>
          </p:txBody>
        </p:sp>
        <p:sp>
          <p:nvSpPr>
            <p:cNvPr id="16" name="AutoShape 7"/>
            <p:cNvSpPr>
              <a:spLocks noChangeArrowheads="1"/>
            </p:cNvSpPr>
            <p:nvPr/>
          </p:nvSpPr>
          <p:spPr bwMode="auto">
            <a:xfrm>
              <a:off x="4086" y="3447"/>
              <a:ext cx="1757" cy="494"/>
            </a:xfrm>
            <a:prstGeom prst="roundRect">
              <a:avLst>
                <a:gd name="adj" fmla="val 16667"/>
              </a:avLst>
            </a:prstGeom>
            <a:solidFill>
              <a:srgbClr val="E6E6FF"/>
            </a:solidFill>
            <a:ln>
              <a:noFill/>
            </a:ln>
            <a:effectLst>
              <a:outerShdw dist="35921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4008" tIns="32004" rIns="64008" bIns="3200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Aft>
                  <a:spcPts val="1000"/>
                </a:spcAft>
              </a:pPr>
              <a:r>
                <a:rPr lang="ru-RU" altLang="zh-CN" sz="1400">
                  <a:latin typeface="Calibri" panose="020F0502020204030204" pitchFamily="34" charset="0"/>
                  <a:ea typeface="SimSun" panose="02010600030101010101" pitchFamily="2" charset="-122"/>
                </a:rPr>
                <a:t>подзадача </a:t>
              </a:r>
              <a:r>
                <a:rPr lang="en-US" altLang="zh-CN" sz="1400">
                  <a:latin typeface="Calibri" panose="020F0502020204030204" pitchFamily="34" charset="0"/>
                  <a:ea typeface="SimSun" panose="02010600030101010101" pitchFamily="2" charset="-122"/>
                </a:rPr>
                <a:t>2</a:t>
              </a:r>
              <a:r>
                <a:rPr lang="ru-RU" altLang="zh-CN" sz="1400">
                  <a:latin typeface="Times New Roman" panose="02020603050405020304" pitchFamily="18" charset="0"/>
                  <a:ea typeface="SimSun" panose="02010600030101010101" pitchFamily="2" charset="-122"/>
                </a:rPr>
                <a:t>.</a:t>
              </a:r>
              <a:r>
                <a:rPr lang="en-US" altLang="zh-CN" sz="1400">
                  <a:latin typeface="Calibri" panose="020F0502020204030204" pitchFamily="34" charset="0"/>
                  <a:ea typeface="SimSun" panose="02010600030101010101" pitchFamily="2" charset="-122"/>
                </a:rPr>
                <a:t>2</a:t>
              </a:r>
              <a:endParaRPr lang="ru-RU" altLang="ru-RU" sz="4400"/>
            </a:p>
          </p:txBody>
        </p:sp>
        <p:sp>
          <p:nvSpPr>
            <p:cNvPr id="17" name="AutoShape 8"/>
            <p:cNvSpPr>
              <a:spLocks noChangeArrowheads="1"/>
            </p:cNvSpPr>
            <p:nvPr/>
          </p:nvSpPr>
          <p:spPr bwMode="auto">
            <a:xfrm>
              <a:off x="5941" y="3447"/>
              <a:ext cx="1757" cy="494"/>
            </a:xfrm>
            <a:prstGeom prst="roundRect">
              <a:avLst>
                <a:gd name="adj" fmla="val 16667"/>
              </a:avLst>
            </a:prstGeom>
            <a:solidFill>
              <a:srgbClr val="E6E6FF"/>
            </a:solidFill>
            <a:ln>
              <a:noFill/>
            </a:ln>
            <a:effectLst>
              <a:outerShdw dist="35921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4008" tIns="32004" rIns="64008" bIns="3200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Aft>
                  <a:spcPts val="1000"/>
                </a:spcAft>
              </a:pPr>
              <a:r>
                <a:rPr lang="ru-RU" altLang="zh-CN" sz="1400">
                  <a:latin typeface="Calibri" panose="020F0502020204030204" pitchFamily="34" charset="0"/>
                  <a:ea typeface="SimSun" panose="02010600030101010101" pitchFamily="2" charset="-122"/>
                </a:rPr>
                <a:t>подзадача </a:t>
              </a:r>
              <a:r>
                <a:rPr lang="en-US" altLang="zh-CN" sz="1400">
                  <a:latin typeface="Calibri" panose="020F0502020204030204" pitchFamily="34" charset="0"/>
                  <a:ea typeface="SimSun" panose="02010600030101010101" pitchFamily="2" charset="-122"/>
                </a:rPr>
                <a:t>2</a:t>
              </a:r>
              <a:r>
                <a:rPr lang="ru-RU" altLang="zh-CN" sz="1400">
                  <a:latin typeface="Times New Roman" panose="02020603050405020304" pitchFamily="18" charset="0"/>
                  <a:ea typeface="SimSun" panose="02010600030101010101" pitchFamily="2" charset="-122"/>
                </a:rPr>
                <a:t>.</a:t>
              </a:r>
              <a:r>
                <a:rPr lang="en-US" altLang="zh-CN" sz="1400">
                  <a:latin typeface="Calibri" panose="020F0502020204030204" pitchFamily="34" charset="0"/>
                  <a:ea typeface="SimSun" panose="02010600030101010101" pitchFamily="2" charset="-122"/>
                </a:rPr>
                <a:t>3</a:t>
              </a:r>
              <a:endParaRPr lang="ru-RU" altLang="ru-RU" sz="4400"/>
            </a:p>
          </p:txBody>
        </p:sp>
        <p:cxnSp>
          <p:nvCxnSpPr>
            <p:cNvPr id="18" name="AutoShape 9"/>
            <p:cNvCxnSpPr>
              <a:cxnSpLocks noChangeShapeType="1"/>
              <a:stCxn id="25" idx="2"/>
              <a:endCxn id="24" idx="0"/>
            </p:cNvCxnSpPr>
            <p:nvPr/>
          </p:nvCxnSpPr>
          <p:spPr bwMode="auto">
            <a:xfrm flipH="1">
              <a:off x="4949" y="1741"/>
              <a:ext cx="16" cy="549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" name="AutoShape 10"/>
            <p:cNvCxnSpPr>
              <a:cxnSpLocks noChangeShapeType="1"/>
              <a:stCxn id="25" idx="2"/>
              <a:endCxn id="13" idx="0"/>
            </p:cNvCxnSpPr>
            <p:nvPr/>
          </p:nvCxnSpPr>
          <p:spPr bwMode="auto">
            <a:xfrm flipH="1">
              <a:off x="3093" y="1741"/>
              <a:ext cx="1872" cy="549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AutoShape 11"/>
            <p:cNvCxnSpPr>
              <a:cxnSpLocks noChangeShapeType="1"/>
              <a:stCxn id="25" idx="2"/>
              <a:endCxn id="14" idx="0"/>
            </p:cNvCxnSpPr>
            <p:nvPr/>
          </p:nvCxnSpPr>
          <p:spPr bwMode="auto">
            <a:xfrm>
              <a:off x="4965" y="1741"/>
              <a:ext cx="1839" cy="549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AutoShape 12"/>
            <p:cNvCxnSpPr>
              <a:cxnSpLocks noChangeShapeType="1"/>
              <a:stCxn id="24" idx="2"/>
              <a:endCxn id="16" idx="0"/>
            </p:cNvCxnSpPr>
            <p:nvPr/>
          </p:nvCxnSpPr>
          <p:spPr bwMode="auto">
            <a:xfrm>
              <a:off x="4949" y="2785"/>
              <a:ext cx="16" cy="66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13"/>
            <p:cNvCxnSpPr>
              <a:cxnSpLocks noChangeShapeType="1"/>
              <a:stCxn id="24" idx="2"/>
              <a:endCxn id="15" idx="0"/>
            </p:cNvCxnSpPr>
            <p:nvPr/>
          </p:nvCxnSpPr>
          <p:spPr bwMode="auto">
            <a:xfrm flipH="1">
              <a:off x="3110" y="2785"/>
              <a:ext cx="1839" cy="66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" name="AutoShape 14"/>
            <p:cNvCxnSpPr>
              <a:cxnSpLocks noChangeShapeType="1"/>
              <a:stCxn id="24" idx="2"/>
              <a:endCxn id="17" idx="0"/>
            </p:cNvCxnSpPr>
            <p:nvPr/>
          </p:nvCxnSpPr>
          <p:spPr bwMode="auto">
            <a:xfrm>
              <a:off x="4949" y="2785"/>
              <a:ext cx="1871" cy="66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4" name="AutoShape 15"/>
            <p:cNvSpPr>
              <a:spLocks noChangeArrowheads="1"/>
            </p:cNvSpPr>
            <p:nvPr/>
          </p:nvSpPr>
          <p:spPr bwMode="auto">
            <a:xfrm>
              <a:off x="4107" y="2290"/>
              <a:ext cx="1684" cy="496"/>
            </a:xfrm>
            <a:prstGeom prst="roundRect">
              <a:avLst>
                <a:gd name="adj" fmla="val 16667"/>
              </a:avLst>
            </a:prstGeom>
            <a:solidFill>
              <a:srgbClr val="E6E6FF"/>
            </a:solidFill>
            <a:ln>
              <a:noFill/>
            </a:ln>
            <a:effectLst>
              <a:outerShdw dist="35921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4008" tIns="32004" rIns="64008" bIns="3200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Aft>
                  <a:spcPts val="1000"/>
                </a:spcAft>
              </a:pPr>
              <a:r>
                <a:rPr lang="ru-RU" altLang="zh-CN" sz="1600" dirty="0">
                  <a:latin typeface="Calibri" panose="020F0502020204030204" pitchFamily="34" charset="0"/>
                  <a:ea typeface="SimSun" panose="02010600030101010101" pitchFamily="2" charset="-122"/>
                </a:rPr>
                <a:t>подзадача </a:t>
              </a:r>
              <a:r>
                <a:rPr lang="en-US" altLang="zh-CN" sz="1600" dirty="0">
                  <a:latin typeface="Calibri" panose="020F0502020204030204" pitchFamily="34" charset="0"/>
                  <a:ea typeface="SimSun" panose="02010600030101010101" pitchFamily="2" charset="-122"/>
                </a:rPr>
                <a:t>2</a:t>
              </a:r>
              <a:endParaRPr lang="ru-RU" altLang="ru-RU" sz="4400" dirty="0"/>
            </a:p>
          </p:txBody>
        </p:sp>
        <p:sp>
          <p:nvSpPr>
            <p:cNvPr id="25" name="AutoShape 16"/>
            <p:cNvSpPr>
              <a:spLocks noChangeArrowheads="1"/>
            </p:cNvSpPr>
            <p:nvPr/>
          </p:nvSpPr>
          <p:spPr bwMode="auto">
            <a:xfrm>
              <a:off x="3989" y="978"/>
              <a:ext cx="1952" cy="763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dist="35921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4008" tIns="108000" rIns="64008" bIns="32004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Aft>
                  <a:spcPts val="1000"/>
                </a:spcAft>
              </a:pPr>
              <a:r>
                <a:rPr lang="ru-RU" altLang="zh-CN" sz="2000" b="1" dirty="0" smtClean="0">
                  <a:solidFill>
                    <a:srgbClr val="C00000"/>
                  </a:solidFill>
                  <a:latin typeface="Calibri" panose="020F0502020204030204" pitchFamily="34" charset="0"/>
                  <a:ea typeface="SimSun" panose="02010600030101010101" pitchFamily="2" charset="-122"/>
                </a:rPr>
                <a:t>задача</a:t>
              </a:r>
              <a:endParaRPr lang="ru-RU" altLang="ru-RU" sz="54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29" name="Скругленная прямоугольная выноска 28"/>
          <p:cNvSpPr/>
          <p:nvPr/>
        </p:nvSpPr>
        <p:spPr bwMode="auto">
          <a:xfrm>
            <a:off x="586866" y="2504615"/>
            <a:ext cx="2520280" cy="776464"/>
          </a:xfrm>
          <a:prstGeom prst="wedgeRoundRectCallout">
            <a:avLst>
              <a:gd name="adj1" fmla="val 81614"/>
              <a:gd name="adj2" fmla="val 88439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r>
              <a:rPr lang="ru-RU" sz="2000" dirty="0"/>
              <a:t>Алгоритмическая декомпозиция</a:t>
            </a:r>
          </a:p>
        </p:txBody>
      </p:sp>
      <p:sp>
        <p:nvSpPr>
          <p:cNvPr id="49" name="Прямоугольник 25"/>
          <p:cNvSpPr>
            <a:spLocks noChangeArrowheads="1"/>
          </p:cNvSpPr>
          <p:nvPr/>
        </p:nvSpPr>
        <p:spPr bwMode="auto">
          <a:xfrm>
            <a:off x="419028" y="1677408"/>
            <a:ext cx="778937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600" b="1" u="sng" dirty="0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Структурное и процедурное </a:t>
            </a:r>
            <a:r>
              <a:rPr lang="ru-RU" altLang="ru-RU" sz="2600" b="1" u="sng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программирование</a:t>
            </a:r>
            <a:r>
              <a:rPr lang="ru-RU" altLang="ru-RU" sz="26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:</a:t>
            </a:r>
          </a:p>
        </p:txBody>
      </p:sp>
      <p:sp>
        <p:nvSpPr>
          <p:cNvPr id="50" name="Прямоугольник 49"/>
          <p:cNvSpPr/>
          <p:nvPr/>
        </p:nvSpPr>
        <p:spPr>
          <a:xfrm>
            <a:off x="557301" y="5589240"/>
            <a:ext cx="80288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7050" indent="-1797050" algn="just"/>
            <a:r>
              <a:rPr lang="ru-RU" altLang="ru-RU" sz="2400" b="1" dirty="0" smtClean="0">
                <a:solidFill>
                  <a:schemeClr val="accent1">
                    <a:lumMod val="75000"/>
                  </a:schemeClr>
                </a:solidFill>
              </a:rPr>
              <a:t>ПРОБЛЕМА: </a:t>
            </a:r>
            <a:r>
              <a:rPr lang="ru-RU" altLang="ru-RU" sz="2400" b="1" dirty="0">
                <a:solidFill>
                  <a:srgbClr val="000000"/>
                </a:solidFill>
              </a:rPr>
              <a:t>«Люди воспринимают мир, состоящий из </a:t>
            </a:r>
            <a:r>
              <a:rPr lang="ru-RU" altLang="ru-RU" sz="2400" b="1" dirty="0" smtClean="0">
                <a:solidFill>
                  <a:srgbClr val="000000"/>
                </a:solidFill>
              </a:rPr>
              <a:t>объектов» (Р</a:t>
            </a:r>
            <a:r>
              <a:rPr lang="ru-RU" altLang="ru-RU" sz="2400" b="1" dirty="0">
                <a:solidFill>
                  <a:srgbClr val="000000"/>
                </a:solidFill>
              </a:rPr>
              <a:t>. Декарт).</a:t>
            </a:r>
            <a:endParaRPr lang="ru-RU" altLang="ru-RU" sz="2400" b="1" dirty="0"/>
          </a:p>
        </p:txBody>
      </p:sp>
      <p:sp>
        <p:nvSpPr>
          <p:cNvPr id="26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100586" y="6475635"/>
            <a:ext cx="4536504" cy="373745"/>
          </a:xfrm>
        </p:spPr>
        <p:txBody>
          <a:bodyPr/>
          <a:lstStyle/>
          <a:p>
            <a:r>
              <a:rPr lang="ru-RU" dirty="0" smtClean="0"/>
              <a:t>Емельянов В.А.</a:t>
            </a:r>
            <a:r>
              <a:rPr lang="en-US" dirty="0" smtClean="0"/>
              <a:t>: </a:t>
            </a:r>
            <a:r>
              <a:rPr lang="ru-RU" dirty="0" smtClean="0"/>
              <a:t>Объектно-ориентированное программирование</a:t>
            </a:r>
            <a:endParaRPr lang="ru-RU" dirty="0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31502" y="6510385"/>
            <a:ext cx="8661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59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66892" y="6484255"/>
            <a:ext cx="2133600" cy="365125"/>
          </a:xfrm>
        </p:spPr>
        <p:txBody>
          <a:bodyPr/>
          <a:lstStyle/>
          <a:p>
            <a:fld id="{751F31DF-B93B-433C-A96F-59ACD632D6DE}" type="slidenum">
              <a:rPr lang="ru-RU" smtClean="0"/>
              <a:t>30</a:t>
            </a:fld>
            <a:endParaRPr lang="ru-RU" dirty="0"/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762372"/>
              </p:ext>
            </p:extLst>
          </p:nvPr>
        </p:nvGraphicFramePr>
        <p:xfrm>
          <a:off x="0" y="1010594"/>
          <a:ext cx="9144510" cy="116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04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52048118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691184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Заголовок 1"/>
          <p:cNvSpPr txBox="1">
            <a:spLocks/>
          </p:cNvSpPr>
          <p:nvPr/>
        </p:nvSpPr>
        <p:spPr>
          <a:xfrm>
            <a:off x="0" y="0"/>
            <a:ext cx="9144000" cy="100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Полиморфизм: перегрузка методов (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overloading</a:t>
            </a:r>
            <a:r>
              <a:rPr lang="ru-RU" sz="3200" b="1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59532" y="1611680"/>
            <a:ext cx="8424428" cy="4661636"/>
          </a:xfrm>
          <a:prstGeom prst="rect">
            <a:avLst/>
          </a:prstGeom>
          <a:solidFill>
            <a:srgbClr val="F7FAFF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class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</a:rPr>
              <a:t>Employee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закрытые данные класса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FullName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EmpID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CurrPay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</a:p>
          <a:p>
            <a:pPr lvl="0"/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//метод для увеличения зарплаты работника</a:t>
            </a:r>
            <a:endParaRPr lang="ru-RU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GiveBonus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amount)</a:t>
            </a:r>
          </a:p>
          <a:p>
            <a:pPr lvl="0"/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CurrPay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CurrPay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+ amount;</a:t>
            </a:r>
          </a:p>
          <a:p>
            <a:pPr lvl="0"/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ru-RU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метод </a:t>
            </a:r>
            <a:r>
              <a:rPr lang="ru-RU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увеличения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зарплаты </a:t>
            </a:r>
            <a:r>
              <a:rPr lang="ru-RU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работника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от объема продаж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GiveBonus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amount,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sales)</a:t>
            </a: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CurrPay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CurrPay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+ amount*sales;</a:t>
            </a: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  </a:t>
            </a:r>
          </a:p>
          <a:p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600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3009" y="1364503"/>
            <a:ext cx="976908" cy="2471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tIns="0" bIns="0" rtlCol="0">
            <a:no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</a:t>
            </a:r>
            <a:endParaRPr lang="ru-RU" sz="1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 flipH="1">
            <a:off x="5400092" y="3710945"/>
            <a:ext cx="2092641" cy="0"/>
          </a:xfrm>
          <a:prstGeom prst="straightConnector1">
            <a:avLst/>
          </a:prstGeom>
          <a:ln>
            <a:tailEnd type="triangle" w="med" len="lg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>
            <a:off x="7483383" y="2971632"/>
            <a:ext cx="0" cy="739313"/>
          </a:xfrm>
          <a:prstGeom prst="straightConnector1">
            <a:avLst/>
          </a:prstGeom>
          <a:ln>
            <a:tailEnd type="none" w="med" len="med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flipV="1">
            <a:off x="7920372" y="2971632"/>
            <a:ext cx="0" cy="2215477"/>
          </a:xfrm>
          <a:prstGeom prst="straightConnector1">
            <a:avLst/>
          </a:prstGeom>
          <a:ln>
            <a:tailEnd type="none" w="med" len="med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H="1">
            <a:off x="6552221" y="5187109"/>
            <a:ext cx="1381471" cy="0"/>
          </a:xfrm>
          <a:prstGeom prst="straightConnector1">
            <a:avLst/>
          </a:prstGeom>
          <a:ln>
            <a:tailEnd type="triangle" w="med" len="lg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092634" y="2483002"/>
            <a:ext cx="2781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/>
              <a:t>Перегруженные методы</a:t>
            </a:r>
            <a:endParaRPr lang="ru-RU" b="1" dirty="0"/>
          </a:p>
        </p:txBody>
      </p:sp>
      <p:cxnSp>
        <p:nvCxnSpPr>
          <p:cNvPr id="20" name="Прямая со стрелкой 19"/>
          <p:cNvCxnSpPr/>
          <p:nvPr/>
        </p:nvCxnSpPr>
        <p:spPr>
          <a:xfrm flipH="1">
            <a:off x="6273006" y="2864178"/>
            <a:ext cx="2439454" cy="0"/>
          </a:xfrm>
          <a:prstGeom prst="straightConnector1">
            <a:avLst/>
          </a:prstGeom>
          <a:ln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100586" y="6475635"/>
            <a:ext cx="4536504" cy="373745"/>
          </a:xfrm>
        </p:spPr>
        <p:txBody>
          <a:bodyPr/>
          <a:lstStyle/>
          <a:p>
            <a:r>
              <a:rPr lang="ru-RU" dirty="0" smtClean="0"/>
              <a:t>Емельянов В.А.</a:t>
            </a:r>
            <a:r>
              <a:rPr lang="en-US" dirty="0" smtClean="0"/>
              <a:t>: </a:t>
            </a:r>
            <a:r>
              <a:rPr lang="ru-RU" dirty="0" smtClean="0"/>
              <a:t>Объектно-ориентированное программирование</a:t>
            </a:r>
            <a:endParaRPr lang="ru-RU" dirty="0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231502" y="6510385"/>
            <a:ext cx="8661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72810" y="1625840"/>
            <a:ext cx="319026" cy="4637652"/>
          </a:xfrm>
          <a:prstGeom prst="rect">
            <a:avLst/>
          </a:prstGeom>
          <a:solidFill>
            <a:srgbClr val="D9FFD9"/>
          </a:solidFill>
        </p:spPr>
        <p:txBody>
          <a:bodyPr wrap="square" lIns="0" tIns="0" rIns="18000" bIns="0" rtlCol="0">
            <a:noAutofit/>
          </a:bodyPr>
          <a:lstStyle/>
          <a:p>
            <a:pPr algn="r"/>
            <a:r>
              <a:rPr lang="ru-RU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endParaRPr lang="en-US" sz="16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14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15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16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17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18</a:t>
            </a:r>
          </a:p>
          <a:p>
            <a:pPr algn="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19</a:t>
            </a:r>
            <a:endParaRPr lang="ru-RU" sz="1600" dirty="0" smtClean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86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800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Steve Jobs, 1994, </a:t>
            </a:r>
            <a:r>
              <a:rPr lang="ru-RU" sz="3600" b="1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ru-RU" sz="3600" b="1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3600" b="1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интервью </a:t>
            </a:r>
            <a:r>
              <a:rPr lang="ru-RU" sz="36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журналу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Rolling Stone</a:t>
            </a:r>
            <a:r>
              <a:rPr lang="ru-RU" sz="36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13" name="Объект 2"/>
          <p:cNvSpPr>
            <a:spLocks noGrp="1"/>
          </p:cNvSpPr>
          <p:nvPr>
            <p:ph idx="1"/>
          </p:nvPr>
        </p:nvSpPr>
        <p:spPr>
          <a:xfrm>
            <a:off x="178731" y="2331553"/>
            <a:ext cx="8732986" cy="4485556"/>
          </a:xfrm>
        </p:spPr>
        <p:txBody>
          <a:bodyPr>
            <a:normAutofit fontScale="62500" lnSpcReduction="20000"/>
          </a:bodyPr>
          <a:lstStyle/>
          <a:p>
            <a:pPr algn="just" fontAlgn="base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ru-RU" dirty="0" smtClean="0"/>
              <a:t>«Объекты </a:t>
            </a:r>
            <a:r>
              <a:rPr lang="ru-RU" dirty="0"/>
              <a:t>– они как люди. Они живые вещи, у которых есть разум, позволяющий им знать, как сделать ту или иную вещь, у них есть память. Вы взаимодействуете с ними на очень высоком уровне абстракции, словно с людьми.</a:t>
            </a:r>
          </a:p>
          <a:p>
            <a:pPr algn="just" fontAlgn="base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ru-RU" dirty="0"/>
              <a:t>Например, я – ваш объект, занимающийся чисткой ваших вещей. Вы можете дать мне грязную одежду и послание “доставь мои вещи в прачечную”. Я знаю, где в Сан-Франциско лучшая прачечная, я говорю по-английски и у меня есть деньги в кармане. Я выхожу, ловлю такси, посещаю прачечную и возвращаюсь с вашими вещами и словами: “Вот, ваша чистая одежда”.</a:t>
            </a:r>
          </a:p>
          <a:p>
            <a:pPr algn="just" fontAlgn="base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ru-RU" dirty="0"/>
              <a:t>Вы не знаете, как я это сделал. Не знаете, где эта прачечная или вы говорите по-французски, а может у вас нет денег, чтобы поймать такси. Однако, я знал, как все это сделать, а вам – это знать необязательно. Вся сложность процесса скрыта внутри меня, но наше с вами общение было простым – в этом вся суть объектов. </a:t>
            </a:r>
            <a:r>
              <a:rPr lang="ru-RU" b="1" dirty="0" smtClean="0">
                <a:solidFill>
                  <a:srgbClr val="C00000"/>
                </a:solidFill>
              </a:rPr>
              <a:t>СЛОЖНОСТИ – ВНУТРИ, НО ИНТЕРФЕЙС – ДОСТУПЕН КАЖДОМУ.</a:t>
            </a:r>
            <a:r>
              <a:rPr lang="ru-RU" b="1" dirty="0" smtClean="0"/>
              <a:t>»</a:t>
            </a:r>
            <a:endParaRPr lang="ru-RU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41190" y="1316958"/>
            <a:ext cx="8382366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468000">
            <a:spAutoFit/>
          </a:bodyPr>
          <a:lstStyle/>
          <a:p>
            <a:pPr algn="just" fontAlgn="base"/>
            <a:r>
              <a:rPr lang="ru-RU" sz="2000" b="1" dirty="0"/>
              <a:t>Не могли бы вы в нескольких словах объяснить, что же такое </a:t>
            </a:r>
            <a:r>
              <a:rPr lang="ru-RU" sz="2000" b="1" dirty="0" smtClean="0"/>
              <a:t>объектно-ориентированное  программное  </a:t>
            </a:r>
            <a:r>
              <a:rPr lang="ru-RU" sz="2000" b="1" dirty="0"/>
              <a:t>обеспечение?</a:t>
            </a:r>
            <a:endParaRPr lang="ru-RU" sz="2000" dirty="0"/>
          </a:p>
        </p:txBody>
      </p:sp>
      <p:sp>
        <p:nvSpPr>
          <p:cNvPr id="15" name="Oval 48"/>
          <p:cNvSpPr>
            <a:spLocks noChangeArrowheads="1"/>
          </p:cNvSpPr>
          <p:nvPr/>
        </p:nvSpPr>
        <p:spPr bwMode="auto">
          <a:xfrm>
            <a:off x="106771" y="1232633"/>
            <a:ext cx="649288" cy="66357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accent1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ru-RU" altLang="ru-RU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0928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30888" y="6484255"/>
            <a:ext cx="2133600" cy="365125"/>
          </a:xfrm>
        </p:spPr>
        <p:txBody>
          <a:bodyPr/>
          <a:lstStyle/>
          <a:p>
            <a:fld id="{751F31DF-B93B-433C-A96F-59ACD632D6DE}" type="slidenum">
              <a:rPr lang="ru-RU" smtClean="0"/>
              <a:t>4</a:t>
            </a:fld>
            <a:endParaRPr lang="ru-RU" dirty="0"/>
          </a:p>
        </p:txBody>
      </p:sp>
      <p:graphicFrame>
        <p:nvGraphicFramePr>
          <p:cNvPr id="26" name="Таблица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112425"/>
              </p:ext>
            </p:extLst>
          </p:nvPr>
        </p:nvGraphicFramePr>
        <p:xfrm>
          <a:off x="-1369" y="1019796"/>
          <a:ext cx="9144510" cy="116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04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52048118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691184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539624" y="2110836"/>
            <a:ext cx="4939853" cy="12475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tIns="252000" bIns="252000">
            <a:spAutoFit/>
          </a:bodyPr>
          <a:lstStyle/>
          <a:p>
            <a:pPr algn="ctr" eaLnBrk="1" hangingPunct="1">
              <a:defRPr/>
            </a:pPr>
            <a:r>
              <a:rPr lang="ru-RU" sz="2400" b="1" dirty="0" smtClean="0">
                <a:ln w="0"/>
                <a:solidFill>
                  <a:schemeClr val="accent1"/>
                </a:solidFill>
              </a:rPr>
              <a:t>Объектно-ориентированное программирование</a:t>
            </a:r>
            <a:endParaRPr lang="ru-RU" sz="2400" b="1" dirty="0">
              <a:ln w="0"/>
              <a:solidFill>
                <a:schemeClr val="accent1"/>
              </a:solidFill>
            </a:endParaRPr>
          </a:p>
        </p:txBody>
      </p:sp>
      <p:sp>
        <p:nvSpPr>
          <p:cNvPr id="29" name="TextBox 2"/>
          <p:cNvSpPr txBox="1">
            <a:spLocks noChangeArrowheads="1"/>
          </p:cNvSpPr>
          <p:nvPr/>
        </p:nvSpPr>
        <p:spPr bwMode="auto">
          <a:xfrm>
            <a:off x="5937869" y="4897416"/>
            <a:ext cx="310673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dirty="0">
                <a:latin typeface="+mn-lt"/>
              </a:rPr>
              <a:t>Что </a:t>
            </a:r>
            <a:r>
              <a:rPr lang="en-US" altLang="ru-RU" sz="2000" dirty="0" smtClean="0">
                <a:latin typeface="+mn-lt"/>
              </a:rPr>
              <a:t> </a:t>
            </a:r>
            <a:r>
              <a:rPr lang="ru-RU" altLang="ru-RU" sz="2000" dirty="0" smtClean="0">
                <a:latin typeface="+mn-lt"/>
              </a:rPr>
              <a:t>понимает</a:t>
            </a:r>
            <a:r>
              <a:rPr lang="en-US" altLang="ru-RU" sz="2000" dirty="0" smtClean="0">
                <a:latin typeface="+mn-lt"/>
              </a:rPr>
              <a:t> </a:t>
            </a:r>
            <a:r>
              <a:rPr lang="ru-RU" altLang="ru-RU" sz="2000" dirty="0" smtClean="0">
                <a:latin typeface="+mn-lt"/>
              </a:rPr>
              <a:t> компьютер</a:t>
            </a:r>
            <a:endParaRPr lang="ru-RU" altLang="ru-RU" sz="2000" dirty="0">
              <a:latin typeface="+mn-lt"/>
            </a:endParaRPr>
          </a:p>
        </p:txBody>
      </p:sp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5931876" y="3526875"/>
            <a:ext cx="310673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dirty="0">
                <a:latin typeface="+mn-lt"/>
              </a:rPr>
              <a:t>Как </a:t>
            </a:r>
            <a:r>
              <a:rPr lang="en-US" altLang="ru-RU" sz="2000" dirty="0" smtClean="0">
                <a:latin typeface="+mn-lt"/>
              </a:rPr>
              <a:t> </a:t>
            </a:r>
            <a:r>
              <a:rPr lang="ru-RU" altLang="ru-RU" sz="2000" dirty="0" smtClean="0">
                <a:latin typeface="+mn-lt"/>
              </a:rPr>
              <a:t>человеку </a:t>
            </a:r>
            <a:r>
              <a:rPr lang="en-US" altLang="ru-RU" sz="2000" dirty="0" smtClean="0">
                <a:latin typeface="+mn-lt"/>
              </a:rPr>
              <a:t> </a:t>
            </a:r>
            <a:r>
              <a:rPr lang="ru-RU" altLang="ru-RU" sz="2000" dirty="0" smtClean="0">
                <a:latin typeface="+mn-lt"/>
              </a:rPr>
              <a:t>проще записывать</a:t>
            </a:r>
            <a:r>
              <a:rPr lang="en-US" altLang="ru-RU" sz="2000" dirty="0" smtClean="0">
                <a:latin typeface="+mn-lt"/>
              </a:rPr>
              <a:t> </a:t>
            </a:r>
            <a:r>
              <a:rPr lang="ru-RU" altLang="ru-RU" sz="2000" dirty="0" smtClean="0">
                <a:latin typeface="+mn-lt"/>
              </a:rPr>
              <a:t> действия</a:t>
            </a:r>
            <a:endParaRPr lang="ru-RU" altLang="ru-RU" sz="2000" dirty="0">
              <a:latin typeface="+mn-lt"/>
            </a:endParaRPr>
          </a:p>
        </p:txBody>
      </p:sp>
      <p:sp>
        <p:nvSpPr>
          <p:cNvPr id="33" name="TextBox 9"/>
          <p:cNvSpPr txBox="1">
            <a:spLocks noChangeArrowheads="1"/>
          </p:cNvSpPr>
          <p:nvPr/>
        </p:nvSpPr>
        <p:spPr bwMode="auto">
          <a:xfrm>
            <a:off x="5937869" y="2265495"/>
            <a:ext cx="336433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dirty="0" smtClean="0">
                <a:latin typeface="+mn-lt"/>
              </a:rPr>
              <a:t>Как</a:t>
            </a:r>
            <a:r>
              <a:rPr lang="en-US" altLang="ru-RU" sz="2000" dirty="0" smtClean="0">
                <a:latin typeface="+mn-lt"/>
              </a:rPr>
              <a:t> </a:t>
            </a:r>
            <a:r>
              <a:rPr lang="ru-RU" altLang="ru-RU" sz="2000" dirty="0" smtClean="0">
                <a:latin typeface="+mn-lt"/>
              </a:rPr>
              <a:t> </a:t>
            </a:r>
            <a:r>
              <a:rPr lang="ru-RU" altLang="ru-RU" sz="2000" dirty="0">
                <a:latin typeface="+mn-lt"/>
              </a:rPr>
              <a:t>человеку </a:t>
            </a:r>
            <a:r>
              <a:rPr lang="en-US" altLang="ru-RU" sz="2000" dirty="0" smtClean="0">
                <a:latin typeface="+mn-lt"/>
              </a:rPr>
              <a:t> </a:t>
            </a:r>
            <a:r>
              <a:rPr lang="ru-RU" altLang="ru-RU" sz="2000" dirty="0" smtClean="0">
                <a:latin typeface="+mn-lt"/>
              </a:rPr>
              <a:t>проще мыслить</a:t>
            </a:r>
            <a:endParaRPr lang="ru-RU" altLang="ru-RU" sz="2000" dirty="0">
              <a:latin typeface="+mn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39588" y="4471574"/>
            <a:ext cx="4939890" cy="10963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360000" bIns="360000">
            <a:spAutoFit/>
          </a:bodyPr>
          <a:lstStyle/>
          <a:p>
            <a:pPr algn="ctr" eaLnBrk="1" hangingPunct="1">
              <a:defRPr/>
            </a:pPr>
            <a:r>
              <a:rPr lang="ru-RU" sz="2400" b="1" dirty="0" smtClean="0">
                <a:solidFill>
                  <a:schemeClr val="bg1"/>
                </a:solidFill>
              </a:rPr>
              <a:t>Ассемблер (машинный код)</a:t>
            </a:r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9606" y="3363415"/>
            <a:ext cx="4939872" cy="10963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360000" bIns="360000">
            <a:spAutoFit/>
          </a:bodyPr>
          <a:lstStyle/>
          <a:p>
            <a:pPr algn="ctr" eaLnBrk="1" hangingPunct="1">
              <a:defRPr/>
            </a:pPr>
            <a:r>
              <a:rPr lang="ru-RU" sz="2400" b="1" dirty="0">
                <a:solidFill>
                  <a:schemeClr val="bg1"/>
                </a:solidFill>
              </a:rPr>
              <a:t>Процедурное программирование</a:t>
            </a:r>
          </a:p>
        </p:txBody>
      </p:sp>
      <p:sp>
        <p:nvSpPr>
          <p:cNvPr id="40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800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r>
              <a:rPr lang="ru-RU" sz="3600" b="1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Парадигмы программирования</a:t>
            </a:r>
            <a:endParaRPr lang="ru-RU" sz="36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100586" y="6475635"/>
            <a:ext cx="4536504" cy="373745"/>
          </a:xfrm>
        </p:spPr>
        <p:txBody>
          <a:bodyPr/>
          <a:lstStyle/>
          <a:p>
            <a:r>
              <a:rPr lang="ru-RU" dirty="0" smtClean="0"/>
              <a:t>Емельянов В.А.</a:t>
            </a:r>
            <a:r>
              <a:rPr lang="en-US" dirty="0" smtClean="0"/>
              <a:t>: </a:t>
            </a:r>
            <a:r>
              <a:rPr lang="ru-RU" dirty="0" smtClean="0"/>
              <a:t>Объектно-ориентированное программирование</a:t>
            </a:r>
            <a:endParaRPr lang="ru-RU" dirty="0"/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231502" y="6510385"/>
            <a:ext cx="8661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85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30888" y="6484255"/>
            <a:ext cx="2133600" cy="365125"/>
          </a:xfrm>
        </p:spPr>
        <p:txBody>
          <a:bodyPr/>
          <a:lstStyle/>
          <a:p>
            <a:fld id="{751F31DF-B93B-433C-A96F-59ACD632D6DE}" type="slidenum">
              <a:rPr lang="ru-RU" smtClean="0"/>
              <a:t>5</a:t>
            </a:fld>
            <a:endParaRPr lang="ru-RU" dirty="0"/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059348"/>
              </p:ext>
            </p:extLst>
          </p:nvPr>
        </p:nvGraphicFramePr>
        <p:xfrm>
          <a:off x="-510" y="1008000"/>
          <a:ext cx="9144510" cy="116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04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52048118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691184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Прямоугольник 9"/>
          <p:cNvSpPr/>
          <p:nvPr/>
        </p:nvSpPr>
        <p:spPr>
          <a:xfrm>
            <a:off x="503293" y="1520788"/>
            <a:ext cx="8136904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200" b="1" dirty="0" smtClean="0">
                <a:solidFill>
                  <a:schemeClr val="accent1">
                    <a:lumMod val="75000"/>
                  </a:schemeClr>
                </a:solidFill>
              </a:rPr>
              <a:t>ООП</a:t>
            </a:r>
            <a:r>
              <a:rPr lang="ru-RU" sz="2200" dirty="0" smtClean="0"/>
              <a:t> – это </a:t>
            </a:r>
            <a:r>
              <a:rPr lang="ru-RU" sz="2200" dirty="0"/>
              <a:t>парадигма программирования, в которой </a:t>
            </a:r>
            <a:r>
              <a:rPr lang="ru-RU" sz="2200" dirty="0" smtClean="0"/>
              <a:t>базовым  является  понятие  объекта. </a:t>
            </a:r>
          </a:p>
          <a:p>
            <a:pPr algn="just"/>
            <a:endParaRPr lang="ru-RU" sz="2200" dirty="0"/>
          </a:p>
          <a:p>
            <a:pPr algn="just"/>
            <a:endParaRPr lang="en-US" sz="2200" dirty="0"/>
          </a:p>
          <a:p>
            <a:pPr algn="just"/>
            <a:endParaRPr lang="ru-RU" sz="2200" b="1" dirty="0" smtClean="0">
              <a:solidFill>
                <a:srgbClr val="C00000"/>
              </a:solidFill>
            </a:endParaRPr>
          </a:p>
          <a:p>
            <a:pPr algn="just"/>
            <a:endParaRPr lang="ru-RU" sz="2200" b="1" dirty="0">
              <a:solidFill>
                <a:srgbClr val="C00000"/>
              </a:solidFill>
            </a:endParaRPr>
          </a:p>
          <a:p>
            <a:pPr algn="just"/>
            <a:endParaRPr lang="ru-RU" sz="2200" b="1" dirty="0" smtClean="0">
              <a:solidFill>
                <a:srgbClr val="C00000"/>
              </a:solidFill>
            </a:endParaRPr>
          </a:p>
          <a:p>
            <a:pPr algn="just"/>
            <a:endParaRPr lang="ru-RU" sz="2200" b="1" dirty="0">
              <a:solidFill>
                <a:srgbClr val="C00000"/>
              </a:solidFill>
            </a:endParaRPr>
          </a:p>
          <a:p>
            <a:pPr algn="just"/>
            <a:endParaRPr lang="ru-RU" sz="2200" b="1" dirty="0" smtClean="0">
              <a:solidFill>
                <a:srgbClr val="C00000"/>
              </a:solidFill>
            </a:endParaRPr>
          </a:p>
          <a:p>
            <a:pPr algn="just"/>
            <a:endParaRPr lang="ru-RU" sz="2200" b="1" dirty="0">
              <a:solidFill>
                <a:srgbClr val="C00000"/>
              </a:solidFill>
            </a:endParaRPr>
          </a:p>
          <a:p>
            <a:pPr algn="just"/>
            <a:r>
              <a:rPr lang="ru-RU" sz="2200" b="1" dirty="0" smtClean="0">
                <a:solidFill>
                  <a:schemeClr val="accent1">
                    <a:lumMod val="75000"/>
                  </a:schemeClr>
                </a:solidFill>
              </a:rPr>
              <a:t>Объект</a:t>
            </a: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sz="2200" b="1" dirty="0" smtClean="0">
                <a:solidFill>
                  <a:schemeClr val="accent1">
                    <a:lumMod val="75000"/>
                  </a:schemeClr>
                </a:solidFill>
              </a:rPr>
              <a:t> в </a:t>
            </a: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sz="2200" b="1" dirty="0" smtClean="0">
                <a:solidFill>
                  <a:schemeClr val="accent1">
                    <a:lumMod val="75000"/>
                  </a:schemeClr>
                </a:solidFill>
              </a:rPr>
              <a:t>программе </a:t>
            </a: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sz="2200" dirty="0" smtClean="0"/>
              <a:t>– </a:t>
            </a:r>
            <a:r>
              <a:rPr lang="en-US" sz="2200" dirty="0" smtClean="0"/>
              <a:t> </a:t>
            </a:r>
            <a:r>
              <a:rPr lang="ru-RU" sz="2200" dirty="0" smtClean="0"/>
              <a:t>это </a:t>
            </a:r>
            <a:r>
              <a:rPr lang="en-US" sz="2200" dirty="0" smtClean="0"/>
              <a:t> </a:t>
            </a:r>
            <a:r>
              <a:rPr lang="ru-RU" sz="2200" dirty="0" smtClean="0"/>
              <a:t>абстракция</a:t>
            </a:r>
            <a:r>
              <a:rPr lang="en-US" sz="2200" dirty="0" smtClean="0"/>
              <a:t> </a:t>
            </a:r>
            <a:r>
              <a:rPr lang="ru-RU" sz="2200" dirty="0" smtClean="0"/>
              <a:t> реального</a:t>
            </a:r>
            <a:r>
              <a:rPr lang="en-US" sz="2200" dirty="0" smtClean="0"/>
              <a:t> </a:t>
            </a:r>
            <a:r>
              <a:rPr lang="ru-RU" sz="2200" dirty="0" smtClean="0"/>
              <a:t> объекта</a:t>
            </a:r>
          </a:p>
          <a:p>
            <a:pPr algn="just"/>
            <a:endParaRPr lang="ru-RU" sz="2200" dirty="0" smtClean="0"/>
          </a:p>
          <a:p>
            <a:pPr marL="1881188" indent="-1881188" algn="just"/>
            <a:r>
              <a:rPr lang="ru-RU" sz="2200" b="1" dirty="0" smtClean="0">
                <a:solidFill>
                  <a:schemeClr val="accent1">
                    <a:lumMod val="75000"/>
                  </a:schemeClr>
                </a:solidFill>
              </a:rPr>
              <a:t>Абстракция</a:t>
            </a:r>
            <a:r>
              <a:rPr lang="ru-RU" sz="2200" dirty="0" smtClean="0"/>
              <a:t> – это  выделение существенных свойств объекта,  отличающих   его   от   других   объектов</a:t>
            </a:r>
          </a:p>
          <a:p>
            <a:pPr algn="just"/>
            <a:endParaRPr lang="ru-RU" sz="2200" dirty="0"/>
          </a:p>
          <a:p>
            <a:pPr algn="just"/>
            <a:endParaRPr lang="ru-RU" sz="2200" i="1" dirty="0"/>
          </a:p>
        </p:txBody>
      </p:sp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800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r>
              <a:rPr lang="ru-RU" sz="3200" b="1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Объектно-ориентированное программирование (ООП)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100586" y="6475635"/>
            <a:ext cx="4536504" cy="373745"/>
          </a:xfrm>
        </p:spPr>
        <p:txBody>
          <a:bodyPr/>
          <a:lstStyle/>
          <a:p>
            <a:r>
              <a:rPr lang="ru-RU" dirty="0" smtClean="0"/>
              <a:t>Емельянов В.А.</a:t>
            </a:r>
            <a:r>
              <a:rPr lang="en-US" dirty="0" smtClean="0"/>
              <a:t>: </a:t>
            </a:r>
            <a:r>
              <a:rPr lang="ru-RU" dirty="0" smtClean="0"/>
              <a:t>Объектно-ориентированное программирование</a:t>
            </a:r>
            <a:endParaRPr lang="ru-RU" dirty="0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231502" y="6510385"/>
            <a:ext cx="8661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Объект 8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7119" t="16779" r="16651" b="9346"/>
          <a:stretch/>
        </p:blipFill>
        <p:spPr>
          <a:xfrm>
            <a:off x="5060053" y="2149350"/>
            <a:ext cx="3992525" cy="2503786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817217" y="2979881"/>
            <a:ext cx="3803303" cy="11757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Ins="36000">
            <a:spAutoFit/>
          </a:bodyPr>
          <a:lstStyle/>
          <a:p>
            <a:pPr algn="just">
              <a:lnSpc>
                <a:spcPct val="120000"/>
              </a:lnSpc>
              <a:buClr>
                <a:schemeClr val="accent1">
                  <a:lumMod val="75000"/>
                </a:schemeClr>
              </a:buClr>
              <a:buSzPct val="90000"/>
            </a:pPr>
            <a:r>
              <a:rPr lang="ru-RU" sz="2000" b="1" i="1" dirty="0"/>
              <a:t>Программа </a:t>
            </a:r>
            <a:r>
              <a:rPr lang="ru-RU" sz="2000" b="1" i="1" dirty="0" smtClean="0"/>
              <a:t>в ходе работы представляет </a:t>
            </a:r>
            <a:r>
              <a:rPr lang="ru-RU" sz="2000" b="1" i="1" dirty="0"/>
              <a:t>собой набор  </a:t>
            </a:r>
            <a:r>
              <a:rPr lang="ru-RU" sz="2000" b="1" i="1" dirty="0" smtClean="0"/>
              <a:t>взаимодействующих  объектов</a:t>
            </a:r>
            <a:endParaRPr lang="en-US" sz="2000" b="1" dirty="0"/>
          </a:p>
        </p:txBody>
      </p:sp>
      <p:sp>
        <p:nvSpPr>
          <p:cNvPr id="3" name="Стрелка вправо 2"/>
          <p:cNvSpPr/>
          <p:nvPr/>
        </p:nvSpPr>
        <p:spPr>
          <a:xfrm>
            <a:off x="4614262" y="3171394"/>
            <a:ext cx="452049" cy="792680"/>
          </a:xfrm>
          <a:prstGeom prst="rightArrow">
            <a:avLst>
              <a:gd name="adj1" fmla="val 43519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97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30888" y="6484255"/>
            <a:ext cx="2133600" cy="365125"/>
          </a:xfrm>
        </p:spPr>
        <p:txBody>
          <a:bodyPr/>
          <a:lstStyle/>
          <a:p>
            <a:fld id="{751F31DF-B93B-433C-A96F-59ACD632D6DE}" type="slidenum">
              <a:rPr lang="ru-RU" smtClean="0"/>
              <a:t>6</a:t>
            </a:fld>
            <a:endParaRPr lang="ru-RU" dirty="0"/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024220"/>
              </p:ext>
            </p:extLst>
          </p:nvPr>
        </p:nvGraphicFramePr>
        <p:xfrm>
          <a:off x="0" y="1011900"/>
          <a:ext cx="9144510" cy="116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04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52048118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691184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0857062"/>
              </p:ext>
            </p:extLst>
          </p:nvPr>
        </p:nvGraphicFramePr>
        <p:xfrm>
          <a:off x="5791378" y="1534121"/>
          <a:ext cx="1468145" cy="2125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" name="Visio" r:id="rId4" imgW="1045586" imgH="1513759" progId="Visio.Drawing.11">
                  <p:embed/>
                </p:oleObj>
              </mc:Choice>
              <mc:Fallback>
                <p:oleObj name="Visio" r:id="rId4" imgW="1045586" imgH="1513759" progId="Visio.Drawing.11">
                  <p:embed/>
                  <p:pic>
                    <p:nvPicPr>
                      <p:cNvPr id="25604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378" y="1534121"/>
                        <a:ext cx="1468145" cy="2125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8799057"/>
              </p:ext>
            </p:extLst>
          </p:nvPr>
        </p:nvGraphicFramePr>
        <p:xfrm>
          <a:off x="1547664" y="1304764"/>
          <a:ext cx="2448272" cy="2584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" name="Visio" r:id="rId6" imgW="3835766" imgH="4546803" progId="Visio.Drawing.11">
                  <p:embed/>
                </p:oleObj>
              </mc:Choice>
              <mc:Fallback>
                <p:oleObj name="Visio" r:id="rId6" imgW="3835766" imgH="4546803" progId="Visio.Drawing.11">
                  <p:embed/>
                  <p:pic>
                    <p:nvPicPr>
                      <p:cNvPr id="25605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1304764"/>
                        <a:ext cx="2448272" cy="25840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800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r>
              <a:rPr lang="ru-RU" sz="3600" b="1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Понятие объекта</a:t>
            </a:r>
            <a:endParaRPr lang="ru-RU" sz="36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100586" y="6475635"/>
            <a:ext cx="4536504" cy="373745"/>
          </a:xfrm>
        </p:spPr>
        <p:txBody>
          <a:bodyPr/>
          <a:lstStyle/>
          <a:p>
            <a:r>
              <a:rPr lang="ru-RU" dirty="0" smtClean="0"/>
              <a:t>Емельянов В.А.</a:t>
            </a:r>
            <a:r>
              <a:rPr lang="en-US" dirty="0" smtClean="0"/>
              <a:t>: </a:t>
            </a:r>
            <a:r>
              <a:rPr lang="ru-RU" dirty="0" smtClean="0"/>
              <a:t>Объектно-ориентированное программирование</a:t>
            </a:r>
            <a:endParaRPr lang="ru-RU" dirty="0"/>
          </a:p>
        </p:txBody>
      </p:sp>
      <p:cxnSp>
        <p:nvCxnSpPr>
          <p:cNvPr id="23" name="Прямая соединительная линия 22"/>
          <p:cNvCxnSpPr/>
          <p:nvPr/>
        </p:nvCxnSpPr>
        <p:spPr>
          <a:xfrm>
            <a:off x="231502" y="6510385"/>
            <a:ext cx="8661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8261" y="3943643"/>
            <a:ext cx="7137657" cy="2477187"/>
          </a:xfrm>
          <a:prstGeom prst="rect">
            <a:avLst/>
          </a:prstGeom>
        </p:spPr>
      </p:pic>
      <p:sp>
        <p:nvSpPr>
          <p:cNvPr id="2" name="Стрелка вправо 1"/>
          <p:cNvSpPr/>
          <p:nvPr/>
        </p:nvSpPr>
        <p:spPr>
          <a:xfrm>
            <a:off x="4547139" y="2240868"/>
            <a:ext cx="576064" cy="75608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372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30888" y="6484255"/>
            <a:ext cx="2133600" cy="365125"/>
          </a:xfrm>
        </p:spPr>
        <p:txBody>
          <a:bodyPr/>
          <a:lstStyle/>
          <a:p>
            <a:fld id="{751F31DF-B93B-433C-A96F-59ACD632D6DE}" type="slidenum">
              <a:rPr lang="ru-RU" smtClean="0"/>
              <a:t>7</a:t>
            </a:fld>
            <a:endParaRPr lang="ru-RU" dirty="0"/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0145"/>
              </p:ext>
            </p:extLst>
          </p:nvPr>
        </p:nvGraphicFramePr>
        <p:xfrm>
          <a:off x="0" y="1004384"/>
          <a:ext cx="9144510" cy="116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04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52048118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691184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800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r>
              <a:rPr lang="ru-RU" sz="3600" b="1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Понятие класса</a:t>
            </a:r>
            <a:endParaRPr lang="ru-RU" sz="36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18337" y="1665475"/>
            <a:ext cx="8399276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12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ru-RU" altLang="ru-RU" sz="2400" b="1" dirty="0">
                <a:solidFill>
                  <a:schemeClr val="accent1">
                    <a:lumMod val="75000"/>
                  </a:schemeClr>
                </a:solidFill>
              </a:rPr>
              <a:t>Класс</a:t>
            </a:r>
            <a:r>
              <a:rPr lang="ru-RU" altLang="ru-RU" sz="2400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en-US" altLang="ru-RU" sz="2400" b="1" dirty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altLang="ru-RU" sz="2400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r>
              <a:rPr lang="ru-RU" altLang="ru-RU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altLang="ru-RU" sz="2400" dirty="0"/>
              <a:t>описывает признаки состояния и поведение множества схожих </a:t>
            </a:r>
            <a:r>
              <a:rPr lang="ru-RU" altLang="ru-RU" sz="2400" dirty="0" smtClean="0"/>
              <a:t>объектов.</a:t>
            </a:r>
            <a:endParaRPr lang="ru-RU" altLang="ru-RU" sz="2400" dirty="0"/>
          </a:p>
          <a:p>
            <a:pPr marL="285750" indent="-285750" algn="just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ru-RU" altLang="ru-RU" sz="2400" b="1" dirty="0" smtClean="0">
                <a:solidFill>
                  <a:schemeClr val="accent1">
                    <a:lumMod val="75000"/>
                  </a:schemeClr>
                </a:solidFill>
              </a:rPr>
              <a:t>Класс</a:t>
            </a:r>
            <a:r>
              <a:rPr lang="ru-RU" altLang="ru-RU" sz="2400" dirty="0" smtClean="0"/>
              <a:t> </a:t>
            </a:r>
            <a:r>
              <a:rPr lang="ru-RU" altLang="ru-RU" sz="2400" dirty="0"/>
              <a:t>– это пользовательский </a:t>
            </a:r>
            <a:r>
              <a:rPr lang="ru-RU" altLang="ru-RU" sz="2400" b="1" i="1" dirty="0">
                <a:solidFill>
                  <a:schemeClr val="accent1">
                    <a:lumMod val="75000"/>
                  </a:schemeClr>
                </a:solidFill>
              </a:rPr>
              <a:t>тип данных</a:t>
            </a:r>
          </a:p>
        </p:txBody>
      </p:sp>
      <p:graphicFrame>
        <p:nvGraphicFramePr>
          <p:cNvPr id="1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708531"/>
              </p:ext>
            </p:extLst>
          </p:nvPr>
        </p:nvGraphicFramePr>
        <p:xfrm>
          <a:off x="181895" y="3463709"/>
          <a:ext cx="3706029" cy="30059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9" name="Visio" r:id="rId4" imgW="3093192" imgH="2508626" progId="Visio.Drawing.11">
                  <p:embed/>
                </p:oleObj>
              </mc:Choice>
              <mc:Fallback>
                <p:oleObj name="Visio" r:id="rId4" imgW="3093192" imgH="2508626" progId="Visio.Drawing.11">
                  <p:embed/>
                  <p:pic>
                    <p:nvPicPr>
                      <p:cNvPr id="2663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895" y="3463709"/>
                        <a:ext cx="3706029" cy="30059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Прямоугольник 6"/>
          <p:cNvSpPr/>
          <p:nvPr/>
        </p:nvSpPr>
        <p:spPr bwMode="auto">
          <a:xfrm>
            <a:off x="4779875" y="3876090"/>
            <a:ext cx="3875087" cy="1349375"/>
          </a:xfrm>
          <a:prstGeom prst="rect">
            <a:avLst/>
          </a:prstGeom>
          <a:solidFill>
            <a:srgbClr val="FFFFCC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ru-RU" sz="2400" b="1" dirty="0" smtClean="0">
                <a:solidFill>
                  <a:schemeClr val="accent1">
                    <a:lumMod val="75000"/>
                  </a:schemeClr>
                </a:solidFill>
              </a:rPr>
              <a:t>Класс</a:t>
            </a:r>
            <a:endParaRPr lang="ru-RU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 bwMode="auto">
          <a:xfrm>
            <a:off x="5095762" y="4374566"/>
            <a:ext cx="1484313" cy="5921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lnSpc>
                <a:spcPct val="80000"/>
              </a:lnSpc>
              <a:defRPr/>
            </a:pPr>
            <a:r>
              <a:rPr lang="ru-RU" sz="2000" dirty="0" smtClean="0"/>
              <a:t>Поля</a:t>
            </a:r>
            <a:endParaRPr lang="ru-RU" sz="2000" dirty="0"/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6789650" y="4374565"/>
            <a:ext cx="1518617" cy="5921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lnSpc>
                <a:spcPct val="80000"/>
              </a:lnSpc>
              <a:defRPr/>
            </a:pPr>
            <a:r>
              <a:rPr lang="ru-RU" sz="2000" dirty="0"/>
              <a:t>Методы</a:t>
            </a:r>
          </a:p>
        </p:txBody>
      </p:sp>
      <p:sp>
        <p:nvSpPr>
          <p:cNvPr id="12" name="Скругленная прямоугольная выноска 11"/>
          <p:cNvSpPr/>
          <p:nvPr/>
        </p:nvSpPr>
        <p:spPr bwMode="auto">
          <a:xfrm>
            <a:off x="4491843" y="5433939"/>
            <a:ext cx="1865312" cy="637698"/>
          </a:xfrm>
          <a:prstGeom prst="wedgeRoundRectCallout">
            <a:avLst>
              <a:gd name="adj1" fmla="val 42762"/>
              <a:gd name="adj2" fmla="val -122151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lnSpc>
                <a:spcPct val="80000"/>
              </a:lnSpc>
              <a:defRPr/>
            </a:pPr>
            <a:r>
              <a:rPr lang="ru-RU" sz="2000" b="1" dirty="0" smtClean="0"/>
              <a:t>состояние</a:t>
            </a:r>
            <a:r>
              <a:rPr lang="en-US" sz="2000" b="1" dirty="0" smtClean="0"/>
              <a:t> (state)</a:t>
            </a:r>
            <a:endParaRPr lang="ru-RU" sz="2000" b="1" dirty="0"/>
          </a:p>
        </p:txBody>
      </p:sp>
      <p:sp>
        <p:nvSpPr>
          <p:cNvPr id="13" name="Скругленная прямоугольная выноска 12"/>
          <p:cNvSpPr/>
          <p:nvPr/>
        </p:nvSpPr>
        <p:spPr bwMode="auto">
          <a:xfrm flipH="1">
            <a:off x="7137373" y="5433939"/>
            <a:ext cx="1865313" cy="637698"/>
          </a:xfrm>
          <a:prstGeom prst="wedgeRoundRectCallout">
            <a:avLst>
              <a:gd name="adj1" fmla="val 49601"/>
              <a:gd name="adj2" fmla="val -127984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lnSpc>
                <a:spcPct val="80000"/>
              </a:lnSpc>
              <a:defRPr/>
            </a:pPr>
            <a:r>
              <a:rPr lang="ru-RU" sz="2000" b="1" dirty="0" smtClean="0"/>
              <a:t>поведение</a:t>
            </a:r>
            <a:endParaRPr lang="en-US" sz="2000" b="1" dirty="0" smtClean="0"/>
          </a:p>
          <a:p>
            <a:pPr algn="ctr">
              <a:lnSpc>
                <a:spcPct val="80000"/>
              </a:lnSpc>
              <a:defRPr/>
            </a:pPr>
            <a:r>
              <a:rPr lang="en-US" sz="2000" b="1" dirty="0" smtClean="0"/>
              <a:t>(behavior)</a:t>
            </a:r>
            <a:endParaRPr lang="ru-RU" sz="2000" b="1" dirty="0"/>
          </a:p>
        </p:txBody>
      </p:sp>
      <p:sp>
        <p:nvSpPr>
          <p:cNvPr id="15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100586" y="6475635"/>
            <a:ext cx="4536504" cy="373745"/>
          </a:xfrm>
        </p:spPr>
        <p:txBody>
          <a:bodyPr/>
          <a:lstStyle/>
          <a:p>
            <a:r>
              <a:rPr lang="ru-RU" dirty="0" smtClean="0"/>
              <a:t>Емельянов В.А.</a:t>
            </a:r>
            <a:r>
              <a:rPr lang="en-US" dirty="0" smtClean="0"/>
              <a:t>: </a:t>
            </a:r>
            <a:r>
              <a:rPr lang="ru-RU" dirty="0" smtClean="0"/>
              <a:t>Объектно-ориентированное программирование</a:t>
            </a:r>
            <a:endParaRPr lang="ru-RU" dirty="0"/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>
            <a:off x="231502" y="6510385"/>
            <a:ext cx="8661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81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40252" y="6484255"/>
            <a:ext cx="2133600" cy="365125"/>
          </a:xfrm>
        </p:spPr>
        <p:txBody>
          <a:bodyPr/>
          <a:lstStyle/>
          <a:p>
            <a:fld id="{751F31DF-B93B-433C-A96F-59ACD632D6DE}" type="slidenum">
              <a:rPr lang="ru-RU" smtClean="0"/>
              <a:t>8</a:t>
            </a:fld>
            <a:endParaRPr lang="ru-RU" dirty="0"/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963302"/>
              </p:ext>
            </p:extLst>
          </p:nvPr>
        </p:nvGraphicFramePr>
        <p:xfrm>
          <a:off x="-508" y="1013111"/>
          <a:ext cx="9144510" cy="116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04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52048118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691184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800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r>
              <a:rPr lang="ru-RU" sz="3600" b="1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Создание класса</a:t>
            </a:r>
            <a:endParaRPr lang="ru-RU" sz="36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1014126" y="2060729"/>
            <a:ext cx="7174149" cy="1787547"/>
          </a:xfrm>
          <a:prstGeom prst="rect">
            <a:avLst/>
          </a:prstGeom>
          <a:solidFill>
            <a:srgbClr val="F7FAFF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/>
          <p:cNvSpPr txBox="1"/>
          <p:nvPr/>
        </p:nvSpPr>
        <p:spPr>
          <a:xfrm>
            <a:off x="1007604" y="1783730"/>
            <a:ext cx="1112334" cy="2769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</a:t>
            </a:r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100586" y="6475635"/>
            <a:ext cx="4536504" cy="373745"/>
          </a:xfrm>
        </p:spPr>
        <p:txBody>
          <a:bodyPr/>
          <a:lstStyle/>
          <a:p>
            <a:r>
              <a:rPr lang="ru-RU" dirty="0" smtClean="0"/>
              <a:t>Емельянов В.А.</a:t>
            </a:r>
            <a:r>
              <a:rPr lang="en-US" dirty="0" smtClean="0"/>
              <a:t>: </a:t>
            </a:r>
            <a:r>
              <a:rPr lang="ru-RU" dirty="0" smtClean="0"/>
              <a:t>Объектно-ориентированное программирование</a:t>
            </a:r>
            <a:endParaRPr lang="ru-RU" dirty="0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231502" y="6510385"/>
            <a:ext cx="8661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Таблица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1556"/>
              </p:ext>
            </p:extLst>
          </p:nvPr>
        </p:nvGraphicFramePr>
        <p:xfrm>
          <a:off x="2119938" y="4136308"/>
          <a:ext cx="5292587" cy="21129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4065">
                  <a:extLst>
                    <a:ext uri="{9D8B030D-6E8A-4147-A177-3AD203B41FA5}">
                      <a16:colId xmlns:a16="http://schemas.microsoft.com/office/drawing/2014/main" val="3245291358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52108779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3899566"/>
                    </a:ext>
                  </a:extLst>
                </a:gridCol>
                <a:gridCol w="958302">
                  <a:extLst>
                    <a:ext uri="{9D8B030D-6E8A-4147-A177-3AD203B41FA5}">
                      <a16:colId xmlns:a16="http://schemas.microsoft.com/office/drawing/2014/main" val="2950595774"/>
                    </a:ext>
                  </a:extLst>
                </a:gridCol>
              </a:tblGrid>
              <a:tr h="816902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 smtClean="0"/>
                        <a:t>                   </a:t>
                      </a:r>
                      <a:r>
                        <a:rPr lang="ru-RU" sz="1800" b="1" dirty="0" smtClean="0"/>
                        <a:t>Доступность</a:t>
                      </a:r>
                    </a:p>
                    <a:p>
                      <a:pPr algn="l"/>
                      <a:r>
                        <a:rPr lang="en-US" sz="1600" b="1" dirty="0" smtClean="0"/>
                        <a:t>                           </a:t>
                      </a:r>
                      <a:r>
                        <a:rPr lang="ru-RU" sz="1600" b="1" dirty="0" smtClean="0"/>
                        <a:t>элементов</a:t>
                      </a:r>
                    </a:p>
                    <a:p>
                      <a:pPr algn="l"/>
                      <a:r>
                        <a:rPr lang="ru-RU" sz="1800" b="1" dirty="0" smtClean="0"/>
                        <a:t>Модификатор:</a:t>
                      </a:r>
                      <a:endParaRPr lang="ru-RU" sz="18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R="0" marT="0" marB="0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Class</a:t>
                      </a:r>
                      <a:endParaRPr lang="ru-RU" sz="18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(базовый класс)</a:t>
                      </a:r>
                      <a:endParaRPr lang="ru-RU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Subclass</a:t>
                      </a:r>
                      <a:endParaRPr lang="ru-RU" sz="18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ru-RU" sz="1400" b="0" dirty="0" smtClean="0">
                          <a:solidFill>
                            <a:schemeClr val="tx1"/>
                          </a:solidFill>
                        </a:rPr>
                        <a:t>(класс-наследник)</a:t>
                      </a:r>
                      <a:endParaRPr lang="ru-RU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World</a:t>
                      </a:r>
                      <a:endParaRPr lang="ru-RU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707781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273050" indent="0" algn="l"/>
                      <a:r>
                        <a:rPr lang="en-US" altLang="ru-RU" sz="1600" b="1" kern="1200" dirty="0" smtClean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public</a:t>
                      </a:r>
                      <a:endParaRPr lang="ru-RU" sz="1600" b="1" kern="12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80000" marT="0" marB="0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 smtClean="0"/>
                        <a:t>Да</a:t>
                      </a:r>
                      <a:endParaRPr lang="ru-RU" sz="1800" b="0" dirty="0"/>
                    </a:p>
                  </a:txBody>
                  <a:tcPr marT="0" marB="0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FF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 smtClean="0"/>
                        <a:t>Да</a:t>
                      </a:r>
                      <a:endParaRPr lang="ru-RU" sz="1800" b="0" dirty="0"/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FF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 smtClean="0"/>
                        <a:t>Да</a:t>
                      </a:r>
                      <a:endParaRPr lang="ru-RU" sz="1800" b="0" dirty="0"/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FF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149722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27305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smtClean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protected</a:t>
                      </a:r>
                      <a:endParaRPr lang="ru-RU" sz="1600" b="1" kern="1200" dirty="0" smtClean="0">
                        <a:solidFill>
                          <a:srgbClr val="0000FF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80000" marT="0" marB="0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800" b="0" dirty="0" smtClean="0"/>
                        <a:t>Да</a:t>
                      </a:r>
                      <a:endParaRPr lang="ru-RU" altLang="ru-RU" sz="1800" b="0" dirty="0"/>
                    </a:p>
                  </a:txBody>
                  <a:tcPr marT="0" marB="0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FF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800" b="0" dirty="0" smtClean="0"/>
                        <a:t>Да</a:t>
                      </a:r>
                      <a:endParaRPr lang="ru-RU" altLang="ru-RU" sz="1800" b="0" dirty="0"/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FF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altLang="ru-RU" sz="1800" b="0" dirty="0" smtClean="0"/>
                        <a:t>Нет</a:t>
                      </a:r>
                      <a:endParaRPr lang="ru-RU" altLang="ru-RU" sz="1800" b="0" dirty="0"/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D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263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27305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smtClean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private</a:t>
                      </a:r>
                      <a:endParaRPr lang="ru-RU" sz="1600" b="1" kern="1200" dirty="0" smtClean="0">
                        <a:solidFill>
                          <a:srgbClr val="0000FF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80000" marT="0" marB="0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 smtClean="0"/>
                        <a:t>Да</a:t>
                      </a:r>
                      <a:endParaRPr lang="ru-RU" sz="1800" b="0" dirty="0"/>
                    </a:p>
                  </a:txBody>
                  <a:tcPr marT="0" marB="0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FF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 smtClean="0"/>
                        <a:t>Нет</a:t>
                      </a:r>
                      <a:endParaRPr lang="ru-RU" sz="1800" b="0" dirty="0"/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D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 smtClean="0"/>
                        <a:t>Нет</a:t>
                      </a:r>
                      <a:endParaRPr lang="ru-RU" sz="1800" b="0" dirty="0"/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D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35397"/>
                  </a:ext>
                </a:extLst>
              </a:tr>
            </a:tbl>
          </a:graphicData>
        </a:graphic>
      </p:graphicFrame>
      <p:sp>
        <p:nvSpPr>
          <p:cNvPr id="13" name="Прямоугольник 12"/>
          <p:cNvSpPr/>
          <p:nvPr/>
        </p:nvSpPr>
        <p:spPr>
          <a:xfrm>
            <a:off x="143508" y="1304764"/>
            <a:ext cx="7092326" cy="28315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ru-RU" altLang="ru-RU" sz="2400" b="1" dirty="0" smtClean="0">
                <a:solidFill>
                  <a:schemeClr val="accent1">
                    <a:lumMod val="75000"/>
                  </a:schemeClr>
                </a:solidFill>
              </a:rPr>
              <a:t>  Класс </a:t>
            </a:r>
            <a:r>
              <a:rPr lang="en-US" altLang="ru-RU" sz="24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altLang="ru-RU" sz="2400" b="1" dirty="0" smtClean="0">
                <a:solidFill>
                  <a:schemeClr val="accent1">
                    <a:lumMod val="75000"/>
                  </a:schemeClr>
                </a:solidFill>
              </a:rPr>
              <a:t>на</a:t>
            </a:r>
            <a:r>
              <a:rPr lang="en-US" altLang="ru-RU" sz="24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altLang="ru-RU" sz="2400" b="1" dirty="0" smtClean="0">
                <a:solidFill>
                  <a:schemeClr val="accent1">
                    <a:lumMod val="75000"/>
                  </a:schemeClr>
                </a:solidFill>
              </a:rPr>
              <a:t> С</a:t>
            </a:r>
            <a:r>
              <a:rPr lang="en-US" altLang="ru-RU" sz="2400" b="1" dirty="0" smtClean="0">
                <a:solidFill>
                  <a:schemeClr val="accent1">
                    <a:lumMod val="75000"/>
                  </a:schemeClr>
                </a:solidFill>
              </a:rPr>
              <a:t>#  </a:t>
            </a:r>
            <a:r>
              <a:rPr lang="ru-RU" altLang="ru-RU" sz="2400" b="1" dirty="0" smtClean="0">
                <a:solidFill>
                  <a:schemeClr val="accent1">
                    <a:lumMod val="75000"/>
                  </a:schemeClr>
                </a:solidFill>
              </a:rPr>
              <a:t>описывается </a:t>
            </a:r>
            <a:r>
              <a:rPr lang="en-US" altLang="ru-RU" sz="24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altLang="ru-RU" sz="2400" b="1" dirty="0" smtClean="0">
                <a:solidFill>
                  <a:schemeClr val="accent1">
                    <a:lumMod val="75000"/>
                  </a:schemeClr>
                </a:solidFill>
              </a:rPr>
              <a:t>следующим </a:t>
            </a:r>
            <a:r>
              <a:rPr lang="en-US" altLang="ru-RU" sz="24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altLang="ru-RU" sz="2400" b="1" dirty="0" smtClean="0">
                <a:solidFill>
                  <a:schemeClr val="accent1">
                    <a:lumMod val="75000"/>
                  </a:schemeClr>
                </a:solidFill>
              </a:rPr>
              <a:t>образом:</a:t>
            </a:r>
            <a:endParaRPr lang="en-US" altLang="ru-RU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ru-RU" dirty="0" smtClean="0"/>
          </a:p>
          <a:p>
            <a:pPr marL="1071563">
              <a:lnSpc>
                <a:spcPct val="150000"/>
              </a:lnSpc>
            </a:pPr>
            <a:r>
              <a:rPr lang="en-US" altLang="ru-RU" dirty="0" smtClean="0">
                <a:latin typeface="Consolas" panose="020B0609020204030204" pitchFamily="49" charset="0"/>
              </a:rPr>
              <a:t>[</a:t>
            </a:r>
            <a:r>
              <a:rPr lang="ru-RU" altLang="ru-RU" dirty="0" smtClean="0">
                <a:latin typeface="Consolas" panose="020B0609020204030204" pitchFamily="49" charset="0"/>
              </a:rPr>
              <a:t>модификаторы</a:t>
            </a:r>
            <a:r>
              <a:rPr lang="en-US" altLang="ru-RU" dirty="0" smtClean="0">
                <a:latin typeface="Consolas" panose="020B0609020204030204" pitchFamily="49" charset="0"/>
              </a:rPr>
              <a:t>]  </a:t>
            </a:r>
            <a:r>
              <a:rPr lang="en-US" altLang="ru-RU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altLang="ru-RU" dirty="0" smtClean="0">
                <a:latin typeface="Consolas" panose="020B0609020204030204" pitchFamily="49" charset="0"/>
              </a:rPr>
              <a:t>  </a:t>
            </a:r>
            <a:r>
              <a:rPr lang="ru-RU" altLang="ru-RU" dirty="0" err="1">
                <a:solidFill>
                  <a:srgbClr val="2B91AF"/>
                </a:solidFill>
                <a:latin typeface="Consolas" panose="020B0609020204030204" pitchFamily="49" charset="0"/>
              </a:rPr>
              <a:t>имя_класса</a:t>
            </a:r>
            <a:r>
              <a:rPr lang="en-US" altLang="ru-RU" dirty="0" smtClean="0">
                <a:latin typeface="Consolas" panose="020B0609020204030204" pitchFamily="49" charset="0"/>
              </a:rPr>
              <a:t> </a:t>
            </a:r>
            <a:r>
              <a:rPr lang="ru-RU" altLang="ru-RU" dirty="0" smtClean="0">
                <a:latin typeface="Consolas" panose="020B0609020204030204" pitchFamily="49" charset="0"/>
              </a:rPr>
              <a:t> </a:t>
            </a:r>
            <a:r>
              <a:rPr lang="en-US" altLang="ru-RU" dirty="0">
                <a:latin typeface="Consolas" panose="020B0609020204030204" pitchFamily="49" charset="0"/>
              </a:rPr>
              <a:t>[</a:t>
            </a:r>
            <a:r>
              <a:rPr lang="ru-RU" altLang="ru-RU" dirty="0">
                <a:latin typeface="Consolas" panose="020B0609020204030204" pitchFamily="49" charset="0"/>
              </a:rPr>
              <a:t> : предки</a:t>
            </a:r>
            <a:r>
              <a:rPr lang="en-US" altLang="ru-RU" dirty="0">
                <a:latin typeface="Consolas" panose="020B0609020204030204" pitchFamily="49" charset="0"/>
              </a:rPr>
              <a:t>]</a:t>
            </a:r>
            <a:endParaRPr lang="ru-RU" altLang="ru-RU" dirty="0">
              <a:latin typeface="Consolas" panose="020B0609020204030204" pitchFamily="49" charset="0"/>
            </a:endParaRPr>
          </a:p>
          <a:p>
            <a:pPr marL="1071563">
              <a:lnSpc>
                <a:spcPct val="150000"/>
              </a:lnSpc>
            </a:pPr>
            <a:r>
              <a:rPr lang="ru-RU" altLang="ru-RU" dirty="0">
                <a:latin typeface="Consolas" panose="020B0609020204030204" pitchFamily="49" charset="0"/>
              </a:rPr>
              <a:t>      </a:t>
            </a:r>
            <a:r>
              <a:rPr lang="en-US" altLang="ru-RU" dirty="0">
                <a:latin typeface="Consolas" panose="020B0609020204030204" pitchFamily="49" charset="0"/>
              </a:rPr>
              <a:t>{</a:t>
            </a:r>
          </a:p>
          <a:p>
            <a:pPr marL="1071563">
              <a:lnSpc>
                <a:spcPct val="150000"/>
              </a:lnSpc>
            </a:pPr>
            <a:r>
              <a:rPr lang="en-US" altLang="ru-RU" dirty="0">
                <a:latin typeface="Consolas" panose="020B0609020204030204" pitchFamily="49" charset="0"/>
              </a:rPr>
              <a:t>         </a:t>
            </a:r>
            <a:r>
              <a:rPr lang="en-US" altLang="ru-RU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ru-RU" altLang="ru-RU" dirty="0">
                <a:solidFill>
                  <a:srgbClr val="008000"/>
                </a:solidFill>
                <a:latin typeface="Consolas" panose="020B0609020204030204" pitchFamily="49" charset="0"/>
              </a:rPr>
              <a:t>тело класса</a:t>
            </a:r>
            <a:r>
              <a:rPr lang="en-US" altLang="ru-RU" dirty="0">
                <a:solidFill>
                  <a:srgbClr val="008000"/>
                </a:solidFill>
                <a:latin typeface="Consolas" panose="020B0609020204030204" pitchFamily="49" charset="0"/>
              </a:rPr>
              <a:t> (</a:t>
            </a:r>
            <a:r>
              <a:rPr lang="ru-RU" altLang="ru-RU" dirty="0">
                <a:solidFill>
                  <a:srgbClr val="008000"/>
                </a:solidFill>
                <a:latin typeface="Consolas" panose="020B0609020204030204" pitchFamily="49" charset="0"/>
              </a:rPr>
              <a:t>поля и методы</a:t>
            </a:r>
            <a:r>
              <a:rPr lang="en-US" altLang="ru-RU" dirty="0">
                <a:solidFill>
                  <a:srgbClr val="008000"/>
                </a:solidFill>
                <a:latin typeface="Consolas" panose="020B0609020204030204" pitchFamily="49" charset="0"/>
              </a:rPr>
              <a:t>)</a:t>
            </a:r>
          </a:p>
          <a:p>
            <a:pPr marL="1071563">
              <a:lnSpc>
                <a:spcPct val="150000"/>
              </a:lnSpc>
            </a:pPr>
            <a:r>
              <a:rPr lang="en-US" altLang="ru-RU" dirty="0">
                <a:latin typeface="Consolas" panose="020B0609020204030204" pitchFamily="49" charset="0"/>
              </a:rPr>
              <a:t>      </a:t>
            </a:r>
            <a:r>
              <a:rPr lang="en-US" altLang="ru-RU" dirty="0" smtClean="0">
                <a:latin typeface="Consolas" panose="020B0609020204030204" pitchFamily="49" charset="0"/>
              </a:rPr>
              <a:t>}</a:t>
            </a:r>
            <a:endParaRPr lang="ru-RU" altLang="ru-RU" dirty="0">
              <a:latin typeface="Consolas" panose="020B0609020204030204" pitchFamily="49" charset="0"/>
            </a:endParaRPr>
          </a:p>
          <a:p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242947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830888" y="6484255"/>
            <a:ext cx="2133600" cy="365125"/>
          </a:xfrm>
        </p:spPr>
        <p:txBody>
          <a:bodyPr/>
          <a:lstStyle/>
          <a:p>
            <a:fld id="{751F31DF-B93B-433C-A96F-59ACD632D6DE}" type="slidenum">
              <a:rPr lang="ru-RU" smtClean="0"/>
              <a:t>9</a:t>
            </a:fld>
            <a:endParaRPr lang="ru-RU" dirty="0"/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413451"/>
              </p:ext>
            </p:extLst>
          </p:nvPr>
        </p:nvGraphicFramePr>
        <p:xfrm>
          <a:off x="0" y="1017753"/>
          <a:ext cx="9144510" cy="116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04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520481185"/>
                    </a:ext>
                  </a:extLst>
                </a:gridCol>
                <a:gridCol w="304817">
                  <a:extLst>
                    <a:ext uri="{9D8B030D-6E8A-4147-A177-3AD203B41FA5}">
                      <a16:colId xmlns:a16="http://schemas.microsoft.com/office/drawing/2014/main" val="691184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lang="ru-RU" sz="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F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800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r>
              <a:rPr lang="ru-RU" sz="3600" b="1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Создание класса</a:t>
            </a:r>
            <a:endParaRPr lang="ru-RU" sz="36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39203" y="2151241"/>
            <a:ext cx="3000649" cy="3914956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232680" y="1908223"/>
            <a:ext cx="1112334" cy="22762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tIns="0" bIns="0" rtlCol="0">
            <a:noAutofit/>
          </a:bodyPr>
          <a:lstStyle/>
          <a:p>
            <a:pPr algn="ctr"/>
            <a:r>
              <a:rPr lang="en-US" sz="15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UML</a:t>
            </a:r>
            <a:endParaRPr lang="ru-RU" sz="15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959932" y="2151241"/>
            <a:ext cx="5076564" cy="3914956"/>
          </a:xfrm>
          <a:prstGeom prst="rect">
            <a:avLst/>
          </a:prstGeom>
          <a:solidFill>
            <a:srgbClr val="F7FAFF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3953409" y="1908223"/>
            <a:ext cx="1112334" cy="24301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tIns="0" bIns="0" rtlCol="0">
            <a:no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C#</a:t>
            </a:r>
            <a:endParaRPr lang="ru-RU" sz="1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4" name="Группа 13"/>
          <p:cNvGrpSpPr/>
          <p:nvPr/>
        </p:nvGrpSpPr>
        <p:grpSpPr>
          <a:xfrm>
            <a:off x="582586" y="2971521"/>
            <a:ext cx="2326707" cy="2052687"/>
            <a:chOff x="3563888" y="3981830"/>
            <a:chExt cx="1800200" cy="1501285"/>
          </a:xfrm>
          <a:solidFill>
            <a:srgbClr val="EFF5FF"/>
          </a:solidFill>
        </p:grpSpPr>
        <p:sp>
          <p:nvSpPr>
            <p:cNvPr id="17" name="Прямоугольник 16"/>
            <p:cNvSpPr/>
            <p:nvPr/>
          </p:nvSpPr>
          <p:spPr>
            <a:xfrm>
              <a:off x="3563888" y="3981830"/>
              <a:ext cx="1800200" cy="1501285"/>
            </a:xfrm>
            <a:prstGeom prst="rect">
              <a:avLst/>
            </a:prstGeom>
            <a:grpFill/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8" name="Прямая соединительная линия 17"/>
            <p:cNvCxnSpPr/>
            <p:nvPr/>
          </p:nvCxnSpPr>
          <p:spPr>
            <a:xfrm>
              <a:off x="3563888" y="4350729"/>
              <a:ext cx="1800200" cy="0"/>
            </a:xfrm>
            <a:prstGeom prst="line">
              <a:avLst/>
            </a:prstGeom>
            <a:grpFill/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582586" y="3087813"/>
            <a:ext cx="2333230" cy="1677382"/>
          </a:xfrm>
          <a:prstGeom prst="rect">
            <a:avLst/>
          </a:prstGeom>
          <a:noFill/>
          <a:ln w="571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Product</a:t>
            </a:r>
            <a:endParaRPr lang="en-US" sz="1500" b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4138"/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Price:float</a:t>
            </a:r>
            <a:endParaRPr lang="en-US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4138"/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Amount:float</a:t>
            </a:r>
            <a:endParaRPr lang="en-US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4138">
              <a:spcAft>
                <a:spcPts val="1200"/>
              </a:spcAft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pID:Integer</a:t>
            </a:r>
            <a:endParaRPr lang="en-US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4138">
              <a:spcBef>
                <a:spcPts val="600"/>
              </a:spcBef>
              <a:spcAft>
                <a:spcPts val="600"/>
              </a:spcAft>
            </a:pP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Calc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Count:integer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ru-RU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582586" y="4376136"/>
            <a:ext cx="232670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Прямоугольник 20"/>
          <p:cNvSpPr/>
          <p:nvPr/>
        </p:nvSpPr>
        <p:spPr>
          <a:xfrm>
            <a:off x="4054525" y="2364627"/>
            <a:ext cx="518407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</a:rPr>
              <a:t>Product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//открытые данные класса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Price;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Amount;</a:t>
            </a:r>
          </a:p>
          <a:p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ru-RU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внутренние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закрытые данные класса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</a:rPr>
              <a:t>//метод для расчета общей </a:t>
            </a:r>
            <a:r>
              <a:rPr lang="ru-RU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стоимости</a:t>
            </a:r>
            <a:endParaRPr lang="ru-R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Calc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count)</a:t>
            </a: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Amount = Price * count;</a:t>
            </a:r>
          </a:p>
          <a:p>
            <a:r>
              <a:rPr lang="ru-R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ru-RU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}</a:t>
            </a:r>
            <a:endParaRPr lang="ru-RU" sz="1600" dirty="0"/>
          </a:p>
        </p:txBody>
      </p:sp>
      <p:sp>
        <p:nvSpPr>
          <p:cNvPr id="27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100586" y="6475635"/>
            <a:ext cx="4536504" cy="373745"/>
          </a:xfrm>
        </p:spPr>
        <p:txBody>
          <a:bodyPr/>
          <a:lstStyle/>
          <a:p>
            <a:r>
              <a:rPr lang="ru-RU" dirty="0" smtClean="0"/>
              <a:t>Емельянов В.А.</a:t>
            </a:r>
            <a:r>
              <a:rPr lang="en-US" dirty="0" smtClean="0"/>
              <a:t>: </a:t>
            </a:r>
            <a:r>
              <a:rPr lang="ru-RU" dirty="0" smtClean="0"/>
              <a:t>Объектно-ориентированное программирование</a:t>
            </a:r>
            <a:endParaRPr lang="ru-RU" dirty="0"/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231502" y="6510385"/>
            <a:ext cx="8661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969712" y="2164136"/>
            <a:ext cx="296758" cy="3900333"/>
          </a:xfrm>
          <a:prstGeom prst="rect">
            <a:avLst/>
          </a:prstGeom>
          <a:solidFill>
            <a:srgbClr val="D9FFD9"/>
          </a:solidFill>
        </p:spPr>
        <p:txBody>
          <a:bodyPr wrap="square" lIns="0" tIns="0" rIns="18000" bIns="0" rtlCol="0">
            <a:noAutofit/>
          </a:bodyPr>
          <a:lstStyle/>
          <a:p>
            <a:pPr algn="r"/>
            <a:r>
              <a:rPr lang="ru-RU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ru-RU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ru-RU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ru-RU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ru-RU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r"/>
            <a:r>
              <a:rPr lang="ru-RU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6</a:t>
            </a:r>
          </a:p>
          <a:p>
            <a:pPr algn="r"/>
            <a:r>
              <a:rPr lang="ru-RU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7</a:t>
            </a:r>
          </a:p>
          <a:p>
            <a:pPr algn="r"/>
            <a:r>
              <a:rPr lang="ru-RU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8</a:t>
            </a:r>
          </a:p>
          <a:p>
            <a:pPr algn="r"/>
            <a:r>
              <a:rPr lang="ru-RU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9</a:t>
            </a:r>
          </a:p>
          <a:p>
            <a:pPr algn="r"/>
            <a:r>
              <a:rPr lang="ru-RU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10</a:t>
            </a:r>
          </a:p>
          <a:p>
            <a:pPr algn="r"/>
            <a:r>
              <a:rPr lang="ru-RU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11</a:t>
            </a:r>
          </a:p>
          <a:p>
            <a:pPr algn="r"/>
            <a:r>
              <a:rPr lang="ru-RU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12</a:t>
            </a:r>
          </a:p>
          <a:p>
            <a:pPr algn="r"/>
            <a:r>
              <a:rPr lang="ru-RU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13</a:t>
            </a:r>
          </a:p>
          <a:p>
            <a:pPr algn="r"/>
            <a:r>
              <a:rPr lang="ru-RU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14</a:t>
            </a:r>
          </a:p>
          <a:p>
            <a:pPr algn="r"/>
            <a:r>
              <a:rPr lang="ru-RU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15</a:t>
            </a:r>
          </a:p>
          <a:p>
            <a:pPr algn="r"/>
            <a:r>
              <a:rPr lang="ru-RU" sz="1600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16</a:t>
            </a:r>
          </a:p>
        </p:txBody>
      </p:sp>
      <p:cxnSp>
        <p:nvCxnSpPr>
          <p:cNvPr id="30" name="Прямая со стрелкой 29"/>
          <p:cNvCxnSpPr/>
          <p:nvPr/>
        </p:nvCxnSpPr>
        <p:spPr>
          <a:xfrm flipV="1">
            <a:off x="2447764" y="2620259"/>
            <a:ext cx="2736304" cy="619373"/>
          </a:xfrm>
          <a:prstGeom prst="straightConnector1">
            <a:avLst/>
          </a:prstGeom>
          <a:ln>
            <a:tailEnd type="arrow" w="lg" len="lg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/>
          <p:nvPr/>
        </p:nvCxnSpPr>
        <p:spPr>
          <a:xfrm flipV="1">
            <a:off x="2447764" y="3288738"/>
            <a:ext cx="2466021" cy="383896"/>
          </a:xfrm>
          <a:prstGeom prst="straightConnector1">
            <a:avLst/>
          </a:prstGeom>
          <a:ln>
            <a:tailEnd type="arrow" w="lg" len="lg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/>
          <p:nvPr/>
        </p:nvCxnSpPr>
        <p:spPr>
          <a:xfrm>
            <a:off x="2909293" y="4643021"/>
            <a:ext cx="1981058" cy="322665"/>
          </a:xfrm>
          <a:prstGeom prst="straightConnector1">
            <a:avLst/>
          </a:prstGeom>
          <a:ln>
            <a:tailEnd type="arrow" w="lg" len="lg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/>
          <p:nvPr/>
        </p:nvCxnSpPr>
        <p:spPr>
          <a:xfrm flipV="1">
            <a:off x="2447764" y="3537760"/>
            <a:ext cx="2442587" cy="371154"/>
          </a:xfrm>
          <a:prstGeom prst="straightConnector1">
            <a:avLst/>
          </a:prstGeom>
          <a:ln>
            <a:tailEnd type="arrow" w="lg" len="lg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/>
          <p:nvPr/>
        </p:nvCxnSpPr>
        <p:spPr>
          <a:xfrm>
            <a:off x="2447764" y="4198826"/>
            <a:ext cx="2466021" cy="66019"/>
          </a:xfrm>
          <a:prstGeom prst="straightConnector1">
            <a:avLst/>
          </a:prstGeom>
          <a:ln>
            <a:tailEnd type="arrow" w="lg" len="lg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6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5413</TotalTime>
  <Words>2452</Words>
  <Application>Microsoft Office PowerPoint</Application>
  <PresentationFormat>Экран (4:3)</PresentationFormat>
  <Paragraphs>770</Paragraphs>
  <Slides>31</Slides>
  <Notes>31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44" baseType="lpstr">
      <vt:lpstr>SimSun</vt:lpstr>
      <vt:lpstr>Wingdings</vt:lpstr>
      <vt:lpstr>Verdana</vt:lpstr>
      <vt:lpstr>Tahoma</vt:lpstr>
      <vt:lpstr>Times New Roman</vt:lpstr>
      <vt:lpstr>Bahnschrift Light</vt:lpstr>
      <vt:lpstr>Wingdings 3</vt:lpstr>
      <vt:lpstr>Arial Black</vt:lpstr>
      <vt:lpstr>Consolas</vt:lpstr>
      <vt:lpstr>Arial</vt:lpstr>
      <vt:lpstr>Calibri</vt:lpstr>
      <vt:lpstr>Тема Office</vt:lpstr>
      <vt:lpstr>Visio</vt:lpstr>
      <vt:lpstr>Презентация PowerPoint</vt:lpstr>
      <vt:lpstr>Тенденции разработки ПО</vt:lpstr>
      <vt:lpstr>Тенденции разработки ПО</vt:lpstr>
      <vt:lpstr>Парадигмы программирования</vt:lpstr>
      <vt:lpstr>Объектно-ориентированное программирование (ООП)</vt:lpstr>
      <vt:lpstr>Понятие объекта</vt:lpstr>
      <vt:lpstr>Понятие класса</vt:lpstr>
      <vt:lpstr>Создание класса</vt:lpstr>
      <vt:lpstr>Создание класса</vt:lpstr>
      <vt:lpstr>Создание объекта класса  (экземпляра класса)</vt:lpstr>
      <vt:lpstr>Создание объекта класса  (экземпляра класса)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Steve Jobs, 1994,  интервью журналу Rolling Stone: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Наталия и Виталий</dc:creator>
  <cp:lastModifiedBy>Пользователь Windows</cp:lastModifiedBy>
  <cp:revision>414</cp:revision>
  <dcterms:created xsi:type="dcterms:W3CDTF">2017-11-05T08:05:14Z</dcterms:created>
  <dcterms:modified xsi:type="dcterms:W3CDTF">2020-09-17T13:27:21Z</dcterms:modified>
</cp:coreProperties>
</file>